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7" r:id="rId45"/>
    <p:sldId id="278" r:id="rId46"/>
    <p:sldId id="279" r:id="rId47"/>
    <p:sldId id="276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45" r:id="rId79"/>
    <p:sldId id="346" r:id="rId80"/>
    <p:sldId id="310" r:id="rId81"/>
    <p:sldId id="311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310" autoAdjust="0"/>
  </p:normalViewPr>
  <p:slideViewPr>
    <p:cSldViewPr>
      <p:cViewPr varScale="1">
        <p:scale>
          <a:sx n="62" d="100"/>
          <a:sy n="62" d="100"/>
        </p:scale>
        <p:origin x="14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Computer Simulation of Physical Systems</a:t>
            </a:r>
            <a:br>
              <a:rPr lang="en-US" dirty="0"/>
            </a:br>
            <a:r>
              <a:rPr lang="en-US" dirty="0"/>
              <a:t>(Lecture 10)</a:t>
            </a:r>
            <a:br>
              <a:rPr lang="en-US" dirty="0"/>
            </a:br>
            <a:r>
              <a:rPr lang="en-US" b="1" dirty="0"/>
              <a:t>Numerical and Monte Carlo</a:t>
            </a:r>
            <a:br>
              <a:rPr lang="en-US" b="1" dirty="0"/>
            </a:br>
            <a:r>
              <a:rPr lang="en-US" b="1" dirty="0"/>
              <a:t>Methods (CONTINUED)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 3061</a:t>
            </a:r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your program gives a strange result for a particular run. </a:t>
            </a:r>
          </a:p>
          <a:p>
            <a:r>
              <a:rPr lang="en-US" dirty="0"/>
              <a:t>If we find an error in the program, we can use the same random number sequence </a:t>
            </a:r>
          </a:p>
          <a:p>
            <a:pPr lvl="1"/>
            <a:r>
              <a:rPr lang="en-US" dirty="0"/>
              <a:t>to test whether our program changes make any difference. </a:t>
            </a:r>
          </a:p>
          <a:p>
            <a:r>
              <a:rPr lang="en-US" dirty="0"/>
              <a:t>Another reason for specifying the seed is </a:t>
            </a:r>
          </a:p>
          <a:p>
            <a:pPr lvl="1"/>
            <a:r>
              <a:rPr lang="en-US" dirty="0"/>
              <a:t>so that other users can reproduce your results.</a:t>
            </a:r>
          </a:p>
        </p:txBody>
      </p:sp>
    </p:spTree>
    <p:extLst>
      <p:ext uri="{BB962C8B-B14F-4D97-AF65-F5344CB8AC3E}">
        <p14:creationId xmlns:p14="http://schemas.microsoft.com/office/powerpoint/2010/main" val="7156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Listing 11.4: </a:t>
            </a:r>
            <a:r>
              <a:rPr lang="en-US" dirty="0" err="1"/>
              <a:t>MonteCarloEstimatorApp</a:t>
            </a:r>
            <a:r>
              <a:rPr lang="en-US" dirty="0"/>
              <a:t> displays the estimate of the integral for the number of samples equal to 2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r>
              <a:rPr lang="en-US" b="1" dirty="0"/>
              <a:t>package </a:t>
            </a:r>
            <a:r>
              <a:rPr lang="en-US" dirty="0"/>
              <a:t>org.opensourcephysics.sip.ch11;</a:t>
            </a:r>
          </a:p>
        </p:txBody>
      </p:sp>
    </p:spTree>
    <p:extLst>
      <p:ext uri="{BB962C8B-B14F-4D97-AF65-F5344CB8AC3E}">
        <p14:creationId xmlns:p14="http://schemas.microsoft.com/office/powerpoint/2010/main" val="55890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14683" r="15666" b="15577"/>
          <a:stretch/>
        </p:blipFill>
        <p:spPr bwMode="auto">
          <a:xfrm>
            <a:off x="0" y="620688"/>
            <a:ext cx="8418286" cy="51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9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18224" r="978" b="7966"/>
          <a:stretch/>
        </p:blipFill>
        <p:spPr bwMode="auto">
          <a:xfrm>
            <a:off x="3674" y="1052737"/>
            <a:ext cx="898357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9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public static void </a:t>
            </a:r>
            <a:r>
              <a:rPr lang="en-US" dirty="0"/>
              <a:t>main ( String [ ] </a:t>
            </a:r>
            <a:r>
              <a:rPr lang="en-US" dirty="0" err="1"/>
              <a:t>args</a:t>
            </a:r>
            <a:r>
              <a:rPr lang="en-US" dirty="0"/>
              <a:t> ) </a:t>
            </a:r>
            <a:r>
              <a:rPr lang="en-US" i="1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SimulationControl.createApp</a:t>
            </a:r>
            <a:r>
              <a:rPr lang="en-US" dirty="0"/>
              <a:t> (</a:t>
            </a:r>
            <a:r>
              <a:rPr lang="en-US" b="1" dirty="0"/>
              <a:t>new </a:t>
            </a:r>
            <a:r>
              <a:rPr lang="en-US" dirty="0" err="1"/>
              <a:t>MonteCarloEstimatorApp</a:t>
            </a:r>
            <a:r>
              <a:rPr lang="en-US" dirty="0"/>
              <a:t> ( ) ) 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2951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Multidimensional Integrals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in physics involve averaging over many variables. </a:t>
            </a:r>
          </a:p>
          <a:p>
            <a:r>
              <a:rPr lang="en-US" dirty="0"/>
              <a:t>For example, suppose we know the position and velocity dependence of the total energy of ten interacting particles. </a:t>
            </a:r>
          </a:p>
          <a:p>
            <a:r>
              <a:rPr lang="en-US" dirty="0"/>
              <a:t>In three dimensions,</a:t>
            </a:r>
          </a:p>
          <a:p>
            <a:pPr lvl="1"/>
            <a:r>
              <a:rPr lang="en-US" dirty="0"/>
              <a:t> each particle has three velocity components </a:t>
            </a:r>
          </a:p>
          <a:p>
            <a:pPr lvl="1"/>
            <a:r>
              <a:rPr lang="en-US" dirty="0"/>
              <a:t>and three position components.</a:t>
            </a:r>
          </a:p>
        </p:txBody>
      </p:sp>
    </p:spTree>
    <p:extLst>
      <p:ext uri="{BB962C8B-B14F-4D97-AF65-F5344CB8AC3E}">
        <p14:creationId xmlns:p14="http://schemas.microsoft.com/office/powerpoint/2010/main" val="424812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Hence the total energy is a function of 60 variables, </a:t>
            </a:r>
          </a:p>
          <a:p>
            <a:r>
              <a:rPr lang="en-US" dirty="0"/>
              <a:t>and a calculation of the average energy per particle involves computing a </a:t>
            </a:r>
            <a:r>
              <a:rPr lang="en-US" i="1" dirty="0"/>
              <a:t>d </a:t>
            </a:r>
            <a:r>
              <a:rPr lang="en-US" dirty="0"/>
              <a:t>= 60 dimensional integral. </a:t>
            </a:r>
          </a:p>
          <a:p>
            <a:r>
              <a:rPr lang="en-US" dirty="0"/>
              <a:t>More accurately, the total energy is a function of 60 </a:t>
            </a:r>
            <a:r>
              <a:rPr lang="en-US" i="1" dirty="0"/>
              <a:t>− </a:t>
            </a:r>
            <a:r>
              <a:rPr lang="en-US" dirty="0"/>
              <a:t>6 = 54 variables </a:t>
            </a:r>
          </a:p>
          <a:p>
            <a:pPr lvl="1"/>
            <a:r>
              <a:rPr lang="en-US" dirty="0"/>
              <a:t>if we use center of mass and relative coordinates.</a:t>
            </a:r>
          </a:p>
        </p:txBody>
      </p:sp>
    </p:spTree>
    <p:extLst>
      <p:ext uri="{BB962C8B-B14F-4D97-AF65-F5344CB8AC3E}">
        <p14:creationId xmlns:p14="http://schemas.microsoft.com/office/powerpoint/2010/main" val="252912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divide each coordinate into </a:t>
            </a:r>
            <a:r>
              <a:rPr lang="en-US" i="1" dirty="0"/>
              <a:t>p </a:t>
            </a:r>
            <a:r>
              <a:rPr lang="en-US" dirty="0"/>
              <a:t>intervals, there would be </a:t>
            </a:r>
            <a:r>
              <a:rPr lang="en-US" i="1" dirty="0"/>
              <a:t>p</a:t>
            </a:r>
            <a:r>
              <a:rPr lang="en-US" baseline="30000" dirty="0"/>
              <a:t>60</a:t>
            </a:r>
            <a:r>
              <a:rPr lang="en-US" dirty="0"/>
              <a:t> points to sum. </a:t>
            </a:r>
          </a:p>
          <a:p>
            <a:r>
              <a:rPr lang="en-US" dirty="0"/>
              <a:t>Clearly, standard numerical methods such as Simpson’s rule would be impractical for this example.</a:t>
            </a:r>
          </a:p>
        </p:txBody>
      </p:sp>
    </p:spTree>
    <p:extLst>
      <p:ext uri="{BB962C8B-B14F-4D97-AF65-F5344CB8AC3E}">
        <p14:creationId xmlns:p14="http://schemas.microsoft.com/office/powerpoint/2010/main" val="407993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discussion of the </a:t>
            </a:r>
            <a:r>
              <a:rPr lang="en-US" i="1" dirty="0"/>
              <a:t>n </a:t>
            </a:r>
            <a:r>
              <a:rPr lang="en-US" dirty="0"/>
              <a:t>dependence of the error associated with the standard numerical methods for </a:t>
            </a:r>
            <a:r>
              <a:rPr lang="en-US" i="1" dirty="0"/>
              <a:t>d</a:t>
            </a:r>
            <a:r>
              <a:rPr lang="en-US" dirty="0"/>
              <a:t>-dimensional integrals is given in Appendix 11A. </a:t>
            </a:r>
          </a:p>
          <a:p>
            <a:r>
              <a:rPr lang="en-US" dirty="0"/>
              <a:t>We show that if the error decreases as </a:t>
            </a:r>
            <a:r>
              <a:rPr lang="en-US" i="1" dirty="0"/>
              <a:t>n</a:t>
            </a:r>
            <a:r>
              <a:rPr lang="en-US" i="1" baseline="30000" dirty="0"/>
              <a:t>−a</a:t>
            </a:r>
            <a:r>
              <a:rPr lang="en-US" i="1" dirty="0"/>
              <a:t> </a:t>
            </a:r>
            <a:r>
              <a:rPr lang="en-US" dirty="0"/>
              <a:t>for </a:t>
            </a:r>
            <a:r>
              <a:rPr lang="en-US" i="1" dirty="0"/>
              <a:t>d </a:t>
            </a:r>
            <a:r>
              <a:rPr lang="en-US" dirty="0"/>
              <a:t>= 1, </a:t>
            </a:r>
          </a:p>
          <a:p>
            <a:r>
              <a:rPr lang="en-US" dirty="0"/>
              <a:t>then the error decreases as </a:t>
            </a:r>
            <a:r>
              <a:rPr lang="en-US" i="1" dirty="0"/>
              <a:t>n</a:t>
            </a:r>
            <a:r>
              <a:rPr lang="en-US" i="1" baseline="30000" dirty="0"/>
              <a:t>−a/d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i="1" dirty="0"/>
              <a:t>d </a:t>
            </a:r>
            <a:r>
              <a:rPr lang="en-US" dirty="0"/>
              <a:t>dimensions. </a:t>
            </a:r>
          </a:p>
          <a:p>
            <a:r>
              <a:rPr lang="en-US" dirty="0"/>
              <a:t>In contrast, we find that the error for all Monte Carlo integration methods decreases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independently </a:t>
            </a:r>
            <a:r>
              <a:rPr lang="en-US" dirty="0"/>
              <a:t>of the dimension of the integral.</a:t>
            </a:r>
          </a:p>
        </p:txBody>
      </p:sp>
    </p:spTree>
    <p:extLst>
      <p:ext uri="{BB962C8B-B14F-4D97-AF65-F5344CB8AC3E}">
        <p14:creationId xmlns:p14="http://schemas.microsoft.com/office/powerpoint/2010/main" val="264821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Because the computational time is roughly proportional to </a:t>
            </a:r>
            <a:r>
              <a:rPr lang="en-US" i="1" dirty="0"/>
              <a:t>n </a:t>
            </a:r>
            <a:r>
              <a:rPr lang="en-US" dirty="0"/>
              <a:t>in both the classical and Monte Carlo methods, </a:t>
            </a:r>
          </a:p>
          <a:p>
            <a:r>
              <a:rPr lang="en-US" dirty="0"/>
              <a:t>we conclude that for low dimensions, the classical numerical methods </a:t>
            </a:r>
          </a:p>
          <a:p>
            <a:pPr lvl="1"/>
            <a:r>
              <a:rPr lang="en-US" dirty="0"/>
              <a:t>such as Simpson’s rule are preferable to Monte Carlo methods </a:t>
            </a:r>
          </a:p>
          <a:p>
            <a:r>
              <a:rPr lang="en-US" dirty="0"/>
              <a:t>unless the domain of integration is very complicated. </a:t>
            </a:r>
          </a:p>
          <a:p>
            <a:r>
              <a:rPr lang="en-US" dirty="0"/>
              <a:t>However, Monte Carlo methods are essential for higher dimensional integrals.</a:t>
            </a:r>
          </a:p>
        </p:txBody>
      </p:sp>
    </p:spTree>
    <p:extLst>
      <p:ext uri="{BB962C8B-B14F-4D97-AF65-F5344CB8AC3E}">
        <p14:creationId xmlns:p14="http://schemas.microsoft.com/office/powerpoint/2010/main" val="159350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Simple Monte Carlo Evaluation of Integrals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now explore a much different method of estimating integrals. </a:t>
            </a:r>
          </a:p>
          <a:p>
            <a:r>
              <a:rPr lang="en-US" dirty="0"/>
              <a:t>Consider the following example. </a:t>
            </a:r>
          </a:p>
          <a:p>
            <a:r>
              <a:rPr lang="en-US" dirty="0"/>
              <a:t>Suppose an irregularly shaped pond is in a field of known area </a:t>
            </a:r>
            <a:r>
              <a:rPr lang="en-US" i="1" dirty="0"/>
              <a:t>A</a:t>
            </a:r>
            <a:r>
              <a:rPr lang="en-US" dirty="0"/>
              <a:t>. </a:t>
            </a:r>
          </a:p>
          <a:p>
            <a:r>
              <a:rPr lang="en-US" dirty="0"/>
              <a:t>The area of the pond can be estimated by throwing stones so that they land at random within the boundary of the field </a:t>
            </a:r>
          </a:p>
          <a:p>
            <a:r>
              <a:rPr lang="en-US" dirty="0"/>
              <a:t>And counting the number of splashes </a:t>
            </a:r>
          </a:p>
          <a:p>
            <a:pPr lvl="1"/>
            <a:r>
              <a:rPr lang="en-US" dirty="0"/>
              <a:t>that occur when a stone lands in a pond. </a:t>
            </a:r>
          </a:p>
        </p:txBody>
      </p:sp>
    </p:spTree>
    <p:extLst>
      <p:ext uri="{BB962C8B-B14F-4D97-AF65-F5344CB8AC3E}">
        <p14:creationId xmlns:p14="http://schemas.microsoft.com/office/powerpoint/2010/main" val="72236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illustrate the evaluation of multidimensional integrals, we consider the two-dimensional</a:t>
            </a:r>
          </a:p>
          <a:p>
            <a:r>
              <a:rPr lang="en-US" dirty="0"/>
              <a:t>Integral </a:t>
            </a:r>
            <a:r>
              <a:rPr lang="en-US" i="1" dirty="0"/>
              <a:t>F </a:t>
            </a:r>
            <a:r>
              <a:rPr lang="en-US" dirty="0"/>
              <a:t>= ∫</a:t>
            </a:r>
            <a:r>
              <a:rPr lang="en-US" i="1" baseline="-25000" dirty="0" err="1"/>
              <a:t>R</a:t>
            </a:r>
            <a:r>
              <a:rPr lang="en-US" i="1" dirty="0" err="1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 err="1"/>
              <a:t>dxdy</a:t>
            </a:r>
            <a:r>
              <a:rPr lang="en-US" i="1" dirty="0"/>
              <a:t>, </a:t>
            </a:r>
            <a:r>
              <a:rPr lang="en-US" dirty="0"/>
              <a:t>(16)</a:t>
            </a:r>
          </a:p>
          <a:p>
            <a:r>
              <a:rPr lang="en-US" dirty="0"/>
              <a:t>where </a:t>
            </a:r>
            <a:r>
              <a:rPr lang="en-US" i="1" dirty="0"/>
              <a:t>R </a:t>
            </a:r>
            <a:r>
              <a:rPr lang="en-US" dirty="0"/>
              <a:t>denotes the region of integration.</a:t>
            </a:r>
          </a:p>
        </p:txBody>
      </p:sp>
    </p:spTree>
    <p:extLst>
      <p:ext uri="{BB962C8B-B14F-4D97-AF65-F5344CB8AC3E}">
        <p14:creationId xmlns:p14="http://schemas.microsoft.com/office/powerpoint/2010/main" val="398002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extension to higher dimensions is straightforward,</a:t>
            </a:r>
          </a:p>
          <a:p>
            <a:pPr lvl="1"/>
            <a:r>
              <a:rPr lang="en-US" dirty="0"/>
              <a:t>but tedious. </a:t>
            </a:r>
          </a:p>
          <a:p>
            <a:r>
              <a:rPr lang="en-US" dirty="0"/>
              <a:t>A simple illustration:</a:t>
            </a:r>
          </a:p>
          <a:p>
            <a:r>
              <a:rPr lang="en-US" dirty="0"/>
              <a:t>Form a rectangle that encloses the region </a:t>
            </a:r>
            <a:r>
              <a:rPr lang="en-US" i="1" dirty="0"/>
              <a:t>R</a:t>
            </a:r>
            <a:r>
              <a:rPr lang="en-US" dirty="0"/>
              <a:t>, </a:t>
            </a:r>
          </a:p>
          <a:p>
            <a:r>
              <a:rPr lang="en-US" dirty="0"/>
              <a:t>and divide this rectangle into squares of length </a:t>
            </a:r>
            <a:r>
              <a:rPr lang="en-US" i="1" dirty="0"/>
              <a:t>h</a:t>
            </a:r>
            <a:r>
              <a:rPr lang="en-US" dirty="0"/>
              <a:t>. </a:t>
            </a:r>
          </a:p>
          <a:p>
            <a:r>
              <a:rPr lang="en-US" dirty="0"/>
              <a:t>Assume that the rectangle runs from </a:t>
            </a:r>
            <a:r>
              <a:rPr lang="en-US" i="1" dirty="0" err="1"/>
              <a:t>xa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 err="1"/>
              <a:t>xb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x </a:t>
            </a:r>
            <a:r>
              <a:rPr lang="en-US" dirty="0"/>
              <a:t>direction and from </a:t>
            </a:r>
            <a:r>
              <a:rPr lang="en-US" i="1" dirty="0" err="1"/>
              <a:t>ya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 err="1"/>
              <a:t>yb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y </a:t>
            </a:r>
            <a:r>
              <a:rPr lang="en-US" dirty="0"/>
              <a:t>direction.</a:t>
            </a:r>
          </a:p>
        </p:txBody>
      </p:sp>
    </p:spTree>
    <p:extLst>
      <p:ext uri="{BB962C8B-B14F-4D97-AF65-F5344CB8AC3E}">
        <p14:creationId xmlns:p14="http://schemas.microsoft.com/office/powerpoint/2010/main" val="50240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total number of squares is </a:t>
            </a:r>
            <a:r>
              <a:rPr lang="en-US" i="1" dirty="0" err="1"/>
              <a:t>n</a:t>
            </a:r>
            <a:r>
              <a:rPr lang="en-US" i="1" baseline="-25000" dirty="0" err="1"/>
              <a:t>x</a:t>
            </a:r>
            <a:r>
              <a:rPr lang="en-US" i="1" dirty="0" err="1"/>
              <a:t>n</a:t>
            </a:r>
            <a:r>
              <a:rPr lang="en-US" i="1" baseline="-25000" dirty="0" err="1"/>
              <a:t>y</a:t>
            </a:r>
            <a:r>
              <a:rPr lang="en-US" dirty="0"/>
              <a:t>, where </a:t>
            </a:r>
            <a:r>
              <a:rPr lang="en-US" i="1" dirty="0" err="1"/>
              <a:t>n</a:t>
            </a:r>
            <a:r>
              <a:rPr lang="en-US" i="1" baseline="-25000" dirty="0" err="1"/>
              <a:t>x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x</a:t>
            </a:r>
            <a:r>
              <a:rPr lang="en-US" i="1" baseline="-25000" dirty="0" err="1"/>
              <a:t>b</a:t>
            </a:r>
            <a:r>
              <a:rPr lang="en-US" i="1" dirty="0"/>
              <a:t> − </a:t>
            </a:r>
            <a:r>
              <a:rPr lang="en-US" i="1" dirty="0" err="1"/>
              <a:t>x</a:t>
            </a:r>
            <a:r>
              <a:rPr lang="en-US" i="1" baseline="-25000" dirty="0" err="1"/>
              <a:t>a</a:t>
            </a:r>
            <a:r>
              <a:rPr lang="en-US" dirty="0"/>
              <a:t>)</a:t>
            </a:r>
            <a:r>
              <a:rPr lang="en-US" i="1" dirty="0"/>
              <a:t>/h </a:t>
            </a:r>
            <a:r>
              <a:rPr lang="en-US" dirty="0"/>
              <a:t>and </a:t>
            </a:r>
            <a:r>
              <a:rPr lang="en-US" i="1" dirty="0" err="1"/>
              <a:t>n</a:t>
            </a:r>
            <a:r>
              <a:rPr lang="en-US" i="1" baseline="-25000" dirty="0" err="1"/>
              <a:t>y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err="1"/>
              <a:t>y</a:t>
            </a:r>
            <a:r>
              <a:rPr lang="en-US" i="1" baseline="-25000" dirty="0" err="1"/>
              <a:t>b</a:t>
            </a:r>
            <a:r>
              <a:rPr lang="en-US" i="1" dirty="0"/>
              <a:t> − </a:t>
            </a:r>
            <a:r>
              <a:rPr lang="en-US" i="1" dirty="0" err="1"/>
              <a:t>y</a:t>
            </a:r>
            <a:r>
              <a:rPr lang="en-US" i="1" baseline="-25000" dirty="0" err="1"/>
              <a:t>a</a:t>
            </a:r>
            <a:r>
              <a:rPr lang="en-US" dirty="0"/>
              <a:t>)</a:t>
            </a:r>
            <a:r>
              <a:rPr lang="en-US" i="1" dirty="0"/>
              <a:t>/h</a:t>
            </a:r>
            <a:r>
              <a:rPr lang="en-US" dirty="0"/>
              <a:t>.</a:t>
            </a:r>
          </a:p>
          <a:p>
            <a:r>
              <a:rPr lang="en-US" dirty="0"/>
              <a:t>If we use the midpoint approximation, the integral </a:t>
            </a:r>
            <a:r>
              <a:rPr lang="en-US" i="1" dirty="0"/>
              <a:t>F </a:t>
            </a:r>
            <a:r>
              <a:rPr lang="en-US" dirty="0"/>
              <a:t>is estimated by</a:t>
            </a:r>
          </a:p>
          <a:p>
            <a:r>
              <a:rPr lang="en-US" i="1" dirty="0"/>
              <a:t>F ≈</a:t>
            </a:r>
            <a:r>
              <a:rPr lang="el-GR" dirty="0"/>
              <a:t>ΣΣ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dirty="0"/>
              <a:t>) </a:t>
            </a:r>
            <a:r>
              <a:rPr lang="en-US" i="1" dirty="0"/>
              <a:t>h</a:t>
            </a:r>
            <a:r>
              <a:rPr lang="en-US" baseline="30000" dirty="0"/>
              <a:t>2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= 1… </a:t>
            </a:r>
            <a:r>
              <a:rPr lang="en-US" i="1" dirty="0" err="1"/>
              <a:t>nx</a:t>
            </a:r>
            <a:r>
              <a:rPr lang="en-US" i="1" dirty="0"/>
              <a:t>, j= 1… </a:t>
            </a:r>
            <a:r>
              <a:rPr lang="en-US" i="1" dirty="0" err="1"/>
              <a:t>ny</a:t>
            </a:r>
            <a:r>
              <a:rPr lang="en-US" i="1" dirty="0"/>
              <a:t>.</a:t>
            </a:r>
          </a:p>
          <a:p>
            <a:r>
              <a:rPr lang="en-US" dirty="0"/>
              <a:t>where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x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i="1" dirty="0" err="1"/>
              <a:t>i</a:t>
            </a:r>
            <a:r>
              <a:rPr lang="en-US" i="1" dirty="0"/>
              <a:t> − </a:t>
            </a:r>
            <a:r>
              <a:rPr lang="en-US" dirty="0"/>
              <a:t>1/2 )</a:t>
            </a:r>
            <a:r>
              <a:rPr lang="en-US" i="1" dirty="0"/>
              <a:t>h</a:t>
            </a:r>
            <a:r>
              <a:rPr lang="en-US" dirty="0"/>
              <a:t>, </a:t>
            </a:r>
          </a:p>
          <a:p>
            <a:r>
              <a:rPr lang="en-US" i="1" dirty="0" err="1"/>
              <a:t>y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y</a:t>
            </a:r>
            <a:r>
              <a:rPr lang="en-US" i="1" baseline="-25000" dirty="0" err="1"/>
              <a:t>a</a:t>
            </a:r>
            <a:r>
              <a:rPr lang="en-US" i="1" dirty="0"/>
              <a:t> </a:t>
            </a:r>
            <a:r>
              <a:rPr lang="en-US" dirty="0"/>
              <a:t>+ (</a:t>
            </a:r>
            <a:r>
              <a:rPr lang="en-US" i="1" dirty="0"/>
              <a:t>j − </a:t>
            </a:r>
            <a:r>
              <a:rPr lang="en-US" dirty="0"/>
              <a:t>1/2 )</a:t>
            </a:r>
            <a:r>
              <a:rPr lang="en-US" i="1" dirty="0"/>
              <a:t>h</a:t>
            </a:r>
            <a:r>
              <a:rPr lang="en-US" dirty="0"/>
              <a:t>, and the (Heaviside) function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1 if (</a:t>
            </a:r>
            <a:r>
              <a:rPr lang="en-US" i="1" dirty="0"/>
              <a:t>x, y</a:t>
            </a:r>
            <a:r>
              <a:rPr lang="en-US" dirty="0"/>
              <a:t>) is in </a:t>
            </a:r>
            <a:r>
              <a:rPr lang="en-US" i="1" dirty="0"/>
              <a:t>R </a:t>
            </a:r>
            <a:r>
              <a:rPr lang="en-US" dirty="0"/>
              <a:t>and equals 0 otherwise.</a:t>
            </a:r>
          </a:p>
        </p:txBody>
      </p:sp>
    </p:spTree>
    <p:extLst>
      <p:ext uri="{BB962C8B-B14F-4D97-AF65-F5344CB8AC3E}">
        <p14:creationId xmlns:p14="http://schemas.microsoft.com/office/powerpoint/2010/main" val="204347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Monte Carlo method for evaluating a two-dimensional integral uses the same rectangular region,</a:t>
            </a:r>
          </a:p>
          <a:p>
            <a:r>
              <a:rPr lang="en-US" dirty="0"/>
              <a:t>but the </a:t>
            </a:r>
            <a:r>
              <a:rPr lang="en-US" i="1" dirty="0"/>
              <a:t>n </a:t>
            </a:r>
            <a:r>
              <a:rPr lang="en-US" dirty="0"/>
              <a:t>points 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 are chosen at random within the rectangle.</a:t>
            </a:r>
          </a:p>
          <a:p>
            <a:r>
              <a:rPr lang="en-US" dirty="0"/>
              <a:t>The estimate for the integral is then</a:t>
            </a:r>
          </a:p>
          <a:p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A/n</a:t>
            </a:r>
            <a:r>
              <a:rPr lang="el-GR" dirty="0"/>
              <a:t>Σ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</a:t>
            </a:r>
            <a:r>
              <a:rPr lang="en-US" i="1" dirty="0"/>
              <a:t>, </a:t>
            </a:r>
            <a:r>
              <a:rPr lang="en-US" i="1" dirty="0" err="1"/>
              <a:t>i</a:t>
            </a:r>
            <a:r>
              <a:rPr lang="en-US" i="1" dirty="0"/>
              <a:t> = 1 … n</a:t>
            </a:r>
            <a:r>
              <a:rPr lang="en-US" dirty="0"/>
              <a:t>(18)</a:t>
            </a:r>
          </a:p>
          <a:p>
            <a:r>
              <a:rPr lang="en-US" dirty="0"/>
              <a:t>where </a:t>
            </a:r>
            <a:r>
              <a:rPr lang="en-US" i="1" dirty="0"/>
              <a:t>A </a:t>
            </a:r>
            <a:r>
              <a:rPr lang="en-US" dirty="0"/>
              <a:t>is the area of the rectangle.</a:t>
            </a:r>
          </a:p>
        </p:txBody>
      </p:sp>
    </p:spTree>
    <p:extLst>
      <p:ext uri="{BB962C8B-B14F-4D97-AF65-F5344CB8AC3E}">
        <p14:creationId xmlns:p14="http://schemas.microsoft.com/office/powerpoint/2010/main" val="1195738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1 everywhere, then (18) is equivalent to the hit or miss method of calculating the area of the region </a:t>
            </a:r>
            <a:r>
              <a:rPr lang="en-US" i="1" dirty="0"/>
              <a:t>R</a:t>
            </a:r>
            <a:r>
              <a:rPr lang="en-US" dirty="0"/>
              <a:t>. </a:t>
            </a:r>
          </a:p>
          <a:p>
            <a:r>
              <a:rPr lang="en-US" dirty="0"/>
              <a:t>In general, (18) represents the area of the region </a:t>
            </a:r>
            <a:r>
              <a:rPr lang="en-US" i="1" dirty="0"/>
              <a:t>R </a:t>
            </a:r>
            <a:r>
              <a:rPr lang="en-US" dirty="0"/>
              <a:t>multiplied by the average value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in </a:t>
            </a:r>
            <a:r>
              <a:rPr lang="en-US" i="1" dirty="0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69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Monte Carlo Error Analysis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the classical numerical integration methods and the Monte Carlo methods yield approximate answers </a:t>
            </a:r>
          </a:p>
          <a:p>
            <a:r>
              <a:rPr lang="en-US" dirty="0"/>
              <a:t>The accuracy depends on </a:t>
            </a:r>
          </a:p>
          <a:p>
            <a:pPr lvl="1"/>
            <a:r>
              <a:rPr lang="en-US" dirty="0"/>
              <a:t>the number of intervals </a:t>
            </a:r>
          </a:p>
          <a:p>
            <a:pPr lvl="1"/>
            <a:r>
              <a:rPr lang="en-US" dirty="0"/>
              <a:t>or on the number of samples.</a:t>
            </a:r>
          </a:p>
        </p:txBody>
      </p:sp>
    </p:spTree>
    <p:extLst>
      <p:ext uri="{BB962C8B-B14F-4D97-AF65-F5344CB8AC3E}">
        <p14:creationId xmlns:p14="http://schemas.microsoft.com/office/powerpoint/2010/main" val="1648852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used the exact value of various integrals to determine the error </a:t>
            </a:r>
          </a:p>
          <a:p>
            <a:pPr lvl="1"/>
            <a:r>
              <a:rPr lang="en-US" dirty="0"/>
              <a:t>in the Monte Carlo methods, it approaches zero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 for large </a:t>
            </a:r>
            <a:r>
              <a:rPr lang="en-US" i="1" dirty="0"/>
              <a:t>n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where </a:t>
            </a:r>
            <a:r>
              <a:rPr lang="en-US" i="1" dirty="0"/>
              <a:t>n </a:t>
            </a:r>
            <a:r>
              <a:rPr lang="en-US" dirty="0"/>
              <a:t>is the number of samples.</a:t>
            </a:r>
          </a:p>
          <a:p>
            <a:r>
              <a:rPr lang="en-US" dirty="0"/>
              <a:t>How do we estimate the error if we don’t know the exact answer?</a:t>
            </a:r>
          </a:p>
        </p:txBody>
      </p:sp>
    </p:spTree>
    <p:extLst>
      <p:ext uri="{BB962C8B-B14F-4D97-AF65-F5344CB8AC3E}">
        <p14:creationId xmlns:p14="http://schemas.microsoft.com/office/powerpoint/2010/main" val="3547869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main result : the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 dependence of the error is  general, </a:t>
            </a:r>
          </a:p>
          <a:p>
            <a:r>
              <a:rPr lang="en-US" dirty="0"/>
              <a:t>and it is independent of the nature of the integrand </a:t>
            </a:r>
          </a:p>
          <a:p>
            <a:r>
              <a:rPr lang="en-US" dirty="0"/>
              <a:t>and independent of the number of dimensions.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36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first determine the error for an explicit example. </a:t>
            </a:r>
          </a:p>
          <a:p>
            <a:r>
              <a:rPr lang="en-US" dirty="0"/>
              <a:t>Consider the Monte Carlo evaluation of the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4</a:t>
            </a:r>
            <a:r>
              <a:rPr lang="en-US" i="1" dirty="0"/>
              <a:t>√(</a:t>
            </a:r>
            <a:r>
              <a:rPr lang="en-US" dirty="0"/>
              <a:t>1 </a:t>
            </a:r>
            <a:r>
              <a:rPr lang="en-US" i="1" dirty="0"/>
              <a:t>− x</a:t>
            </a:r>
            <a:r>
              <a:rPr lang="en-US" baseline="30000" dirty="0"/>
              <a:t>2</a:t>
            </a:r>
            <a:r>
              <a:rPr lang="en-US" dirty="0"/>
              <a:t>) in the interval [0</a:t>
            </a:r>
            <a:r>
              <a:rPr lang="en-US" i="1" dirty="0"/>
              <a:t>, </a:t>
            </a:r>
            <a:r>
              <a:rPr lang="en-US" dirty="0"/>
              <a:t>1]. </a:t>
            </a:r>
          </a:p>
          <a:p>
            <a:r>
              <a:rPr lang="en-US" dirty="0"/>
              <a:t>Our result for a particular sequence of </a:t>
            </a:r>
            <a:r>
              <a:rPr lang="en-US" i="1" dirty="0"/>
              <a:t>n </a:t>
            </a:r>
            <a:r>
              <a:rPr lang="en-US" dirty="0"/>
              <a:t>= 10</a:t>
            </a:r>
            <a:r>
              <a:rPr lang="en-US" baseline="30000" dirty="0"/>
              <a:t>4 </a:t>
            </a:r>
            <a:r>
              <a:rPr lang="en-US" dirty="0"/>
              <a:t>random numbers using the sample mean method is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= 3</a:t>
            </a:r>
            <a:r>
              <a:rPr lang="en-US" i="1" dirty="0"/>
              <a:t>.</a:t>
            </a:r>
            <a:r>
              <a:rPr lang="en-US" dirty="0"/>
              <a:t>1489.</a:t>
            </a:r>
          </a:p>
        </p:txBody>
      </p:sp>
    </p:spTree>
    <p:extLst>
      <p:ext uri="{BB962C8B-B14F-4D97-AF65-F5344CB8AC3E}">
        <p14:creationId xmlns:p14="http://schemas.microsoft.com/office/powerpoint/2010/main" val="1256028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comparing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to the exact result of </a:t>
            </a:r>
            <a:r>
              <a:rPr lang="en-US" i="1" dirty="0"/>
              <a:t>F </a:t>
            </a:r>
            <a:r>
              <a:rPr lang="en-US" dirty="0"/>
              <a:t>= </a:t>
            </a:r>
            <a:r>
              <a:rPr lang="en-US" i="1" dirty="0"/>
              <a:t>π ≈ </a:t>
            </a:r>
            <a:r>
              <a:rPr lang="en-US" dirty="0"/>
              <a:t>3</a:t>
            </a:r>
            <a:r>
              <a:rPr lang="en-US" i="1" dirty="0"/>
              <a:t>.</a:t>
            </a:r>
            <a:r>
              <a:rPr lang="en-US" dirty="0"/>
              <a:t>1416, </a:t>
            </a:r>
          </a:p>
          <a:p>
            <a:r>
              <a:rPr lang="en-US" dirty="0"/>
              <a:t>we find that the error associated with </a:t>
            </a:r>
            <a:r>
              <a:rPr lang="en-US" i="1" dirty="0"/>
              <a:t>n </a:t>
            </a:r>
            <a:r>
              <a:rPr lang="en-US" dirty="0"/>
              <a:t>= 10</a:t>
            </a:r>
            <a:r>
              <a:rPr lang="en-US" baseline="30000" dirty="0"/>
              <a:t>4</a:t>
            </a:r>
            <a:r>
              <a:rPr lang="en-US" dirty="0"/>
              <a:t> samples is approximately 0.0073. </a:t>
            </a:r>
          </a:p>
          <a:p>
            <a:r>
              <a:rPr lang="en-US" dirty="0"/>
              <a:t>How do we know if </a:t>
            </a:r>
            <a:r>
              <a:rPr lang="en-US" i="1" dirty="0"/>
              <a:t>n </a:t>
            </a:r>
            <a:r>
              <a:rPr lang="en-US" dirty="0"/>
              <a:t>= 10</a:t>
            </a:r>
            <a:r>
              <a:rPr lang="en-US" baseline="30000" dirty="0"/>
              <a:t>4</a:t>
            </a:r>
            <a:r>
              <a:rPr lang="en-US" dirty="0"/>
              <a:t> samples is sufficient to achieve the desired accuracy?</a:t>
            </a:r>
          </a:p>
        </p:txBody>
      </p:sp>
    </p:spTree>
    <p:extLst>
      <p:ext uri="{BB962C8B-B14F-4D97-AF65-F5344CB8AC3E}">
        <p14:creationId xmlns:p14="http://schemas.microsoft.com/office/powerpoint/2010/main" val="58237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area of the pond is approximately the area of the field times the fraction of stones that make a splash. </a:t>
            </a:r>
          </a:p>
          <a:p>
            <a:r>
              <a:rPr lang="en-US" dirty="0"/>
              <a:t>This simple procedure is an example of a </a:t>
            </a:r>
            <a:r>
              <a:rPr lang="en-US" i="1" dirty="0"/>
              <a:t>Monte Carlo </a:t>
            </a:r>
            <a:r>
              <a:rPr lang="en-US" dirty="0"/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3637156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cannot answer this question definitively </a:t>
            </a:r>
          </a:p>
          <a:p>
            <a:r>
              <a:rPr lang="en-US" dirty="0"/>
              <a:t>because if the actual error were known, we could correct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by the required amount and obtain </a:t>
            </a:r>
            <a:r>
              <a:rPr lang="en-US" i="1" dirty="0"/>
              <a:t>F</a:t>
            </a:r>
            <a:r>
              <a:rPr lang="en-US" dirty="0"/>
              <a:t>. </a:t>
            </a:r>
          </a:p>
          <a:p>
            <a:r>
              <a:rPr lang="en-US" dirty="0"/>
              <a:t>The best we can do </a:t>
            </a:r>
          </a:p>
          <a:p>
            <a:pPr lvl="1"/>
            <a:r>
              <a:rPr lang="en-US" dirty="0"/>
              <a:t>to calculate the </a:t>
            </a:r>
            <a:r>
              <a:rPr lang="en-US" i="1" dirty="0"/>
              <a:t>probability </a:t>
            </a:r>
            <a:r>
              <a:rPr lang="en-US" dirty="0"/>
              <a:t>that the true value </a:t>
            </a:r>
            <a:r>
              <a:rPr lang="en-US" i="1" dirty="0"/>
              <a:t>F </a:t>
            </a:r>
            <a:r>
              <a:rPr lang="en-US" dirty="0"/>
              <a:t>is within a certain range centered about </a:t>
            </a:r>
            <a:r>
              <a:rPr lang="en-US" i="1" dirty="0"/>
              <a:t>Fn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173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integrand were a constant, </a:t>
                </a:r>
              </a:p>
              <a:p>
                <a:r>
                  <a:rPr lang="en-US" dirty="0"/>
                  <a:t>then the error would be zero, </a:t>
                </a:r>
              </a:p>
              <a:p>
                <a:r>
                  <a:rPr lang="en-US" dirty="0"/>
                  <a:t>that is, </a:t>
                </a:r>
                <a:r>
                  <a:rPr lang="en-US" i="1" dirty="0" err="1"/>
                  <a:t>Fn</a:t>
                </a:r>
                <a:r>
                  <a:rPr lang="en-US" i="1" dirty="0"/>
                  <a:t> </a:t>
                </a:r>
                <a:r>
                  <a:rPr lang="en-US" dirty="0"/>
                  <a:t>would equal </a:t>
                </a:r>
                <a:r>
                  <a:rPr lang="en-US" i="1" dirty="0"/>
                  <a:t>F </a:t>
                </a:r>
                <a:r>
                  <a:rPr lang="en-US" dirty="0"/>
                  <a:t>for any </a:t>
                </a:r>
                <a:r>
                  <a:rPr lang="en-US" i="1" dirty="0"/>
                  <a:t>n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This limiting behavior suggests that a possible measure of the error is the </a:t>
                </a:r>
                <a:r>
                  <a:rPr lang="en-US" i="1" dirty="0"/>
                  <a:t>sample variance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 dirty="0"/>
                          <m:t>σ</m:t>
                        </m:r>
                      </m:e>
                    </m:acc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defined by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59920" r="36638" b="15577"/>
          <a:stretch/>
        </p:blipFill>
        <p:spPr bwMode="auto">
          <a:xfrm>
            <a:off x="3203847" y="4653136"/>
            <a:ext cx="398149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47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reason for the factor of 1</a:t>
                </a:r>
                <a:r>
                  <a:rPr lang="en-US" i="1" dirty="0"/>
                  <a:t>/</a:t>
                </a:r>
                <a:r>
                  <a:rPr lang="en-US" dirty="0"/>
                  <a:t>(</a:t>
                </a:r>
                <a:r>
                  <a:rPr lang="en-US" i="1" dirty="0"/>
                  <a:t>n − </a:t>
                </a:r>
                <a:r>
                  <a:rPr lang="en-US" dirty="0"/>
                  <a:t>1) rather than 1</a:t>
                </a:r>
                <a:r>
                  <a:rPr lang="en-US" i="1" dirty="0"/>
                  <a:t>/n 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 dirty="0"/>
                          <m:t>σ</m:t>
                        </m:r>
                      </m:e>
                    </m:acc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we need to use </a:t>
                </a:r>
                <a:r>
                  <a:rPr lang="en-US" i="1" dirty="0"/>
                  <a:t>n </a:t>
                </a:r>
                <a:r>
                  <a:rPr lang="en-US" dirty="0"/>
                  <a:t>samples to compute the mean, </a:t>
                </a:r>
                <a:r>
                  <a:rPr lang="en-US" i="1" dirty="0"/>
                  <a:t>⟨f⟩</a:t>
                </a:r>
                <a:r>
                  <a:rPr lang="en-US" dirty="0"/>
                  <a:t>, and, loosely speaking, we have only </a:t>
                </a:r>
                <a:r>
                  <a:rPr lang="en-US" i="1" dirty="0"/>
                  <a:t>n − </a:t>
                </a:r>
                <a:r>
                  <a:rPr lang="en-US" dirty="0"/>
                  <a:t>1 independent samples remaining to calculate it.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771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Because we will always be considering values of </a:t>
                </a:r>
                <a:r>
                  <a:rPr lang="en-US" i="1" dirty="0"/>
                  <a:t>n &gt;&gt; </a:t>
                </a:r>
                <a:r>
                  <a:rPr lang="en-US" dirty="0"/>
                  <a:t>1, we will replace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 dirty="0"/>
                          <m:t>σ</m:t>
                        </m:r>
                      </m:e>
                    </m:acc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 by the </a:t>
                </a:r>
                <a:r>
                  <a:rPr lang="en-US" i="1" dirty="0"/>
                  <a:t>variance σ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our example and the same sequence of random numbers that we used to obtain </a:t>
                </a:r>
                <a:r>
                  <a:rPr lang="en-US" i="1" dirty="0" err="1"/>
                  <a:t>Fn</a:t>
                </a:r>
                <a:r>
                  <a:rPr lang="en-US" i="1" dirty="0"/>
                  <a:t> </a:t>
                </a:r>
                <a:r>
                  <a:rPr lang="en-US" dirty="0"/>
                  <a:t>= 3</a:t>
                </a:r>
                <a:r>
                  <a:rPr lang="en-US" i="1" dirty="0"/>
                  <a:t>.</a:t>
                </a:r>
                <a:r>
                  <a:rPr lang="en-US" dirty="0"/>
                  <a:t>1489,</a:t>
                </a:r>
              </a:p>
              <a:p>
                <a:r>
                  <a:rPr lang="en-US" dirty="0"/>
                  <a:t>we obtain the standard deviation </a:t>
                </a:r>
                <a:r>
                  <a:rPr lang="en-US" i="1" dirty="0"/>
                  <a:t>σ </a:t>
                </a:r>
                <a:r>
                  <a:rPr lang="en-US" dirty="0"/>
                  <a:t>= 0</a:t>
                </a:r>
                <a:r>
                  <a:rPr lang="en-US" i="1" dirty="0"/>
                  <a:t>.</a:t>
                </a:r>
                <a:r>
                  <a:rPr lang="en-US" dirty="0"/>
                  <a:t>8850.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8" t="64385" r="37705" b="15873"/>
          <a:stretch/>
        </p:blipFill>
        <p:spPr bwMode="auto">
          <a:xfrm>
            <a:off x="2555776" y="2420888"/>
            <a:ext cx="371686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6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Because this value of </a:t>
            </a:r>
            <a:r>
              <a:rPr lang="en-US" i="1" dirty="0"/>
              <a:t>σ </a:t>
            </a:r>
            <a:r>
              <a:rPr lang="en-US" dirty="0"/>
              <a:t>is two orders of magnitude larger than the actual error, we conclude that </a:t>
            </a:r>
            <a:r>
              <a:rPr lang="en-US" i="1" dirty="0"/>
              <a:t>σ </a:t>
            </a:r>
            <a:r>
              <a:rPr lang="en-US" dirty="0"/>
              <a:t>is not a direct measure of the error.</a:t>
            </a:r>
          </a:p>
          <a:p>
            <a:r>
              <a:rPr lang="en-US" dirty="0"/>
              <a:t>Another clue to finding an appropriate measure of the error</a:t>
            </a:r>
          </a:p>
          <a:p>
            <a:pPr lvl="1"/>
            <a:r>
              <a:rPr lang="en-US" dirty="0"/>
              <a:t>increasing </a:t>
            </a:r>
            <a:r>
              <a:rPr lang="en-US" i="1" dirty="0"/>
              <a:t>n </a:t>
            </a:r>
            <a:r>
              <a:rPr lang="en-US" dirty="0"/>
              <a:t>and seeing how the actual error decreases as </a:t>
            </a:r>
            <a:r>
              <a:rPr lang="en-US" i="1" dirty="0"/>
              <a:t>n </a:t>
            </a:r>
            <a:r>
              <a:rPr lang="en-US" dirty="0"/>
              <a:t>increases. </a:t>
            </a:r>
          </a:p>
          <a:p>
            <a:pPr lvl="1"/>
            <a:r>
              <a:rPr lang="en-US" dirty="0"/>
              <a:t>In Table 11.2 we see that as </a:t>
            </a:r>
            <a:r>
              <a:rPr lang="en-US" i="1" dirty="0"/>
              <a:t>n </a:t>
            </a:r>
            <a:r>
              <a:rPr lang="en-US" dirty="0"/>
              <a:t>is increased from 10</a:t>
            </a:r>
            <a:r>
              <a:rPr lang="en-US" baseline="30000" dirty="0"/>
              <a:t>2</a:t>
            </a:r>
            <a:r>
              <a:rPr lang="en-US" dirty="0"/>
              <a:t> to 10</a:t>
            </a:r>
            <a:r>
              <a:rPr lang="en-US" baseline="30000" dirty="0"/>
              <a:t>4</a:t>
            </a:r>
            <a:r>
              <a:rPr lang="en-US" dirty="0"/>
              <a:t>, the actual error decreased by a factor of approximately 10, that is, as </a:t>
            </a:r>
            <a:r>
              <a:rPr lang="en-US" i="1" dirty="0"/>
              <a:t>∼ </a:t>
            </a:r>
            <a:r>
              <a:rPr lang="en-US" dirty="0"/>
              <a:t>1</a:t>
            </a:r>
            <a:r>
              <a:rPr lang="en-US" i="1" dirty="0"/>
              <a:t>/n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28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see that the actual error is approximately given by </a:t>
            </a:r>
            <a:r>
              <a:rPr lang="en-US" i="1" dirty="0"/>
              <a:t>σ/√n</a:t>
            </a:r>
            <a:r>
              <a:rPr lang="en-US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27579" r="31284" b="55357"/>
          <a:stretch/>
        </p:blipFill>
        <p:spPr bwMode="auto">
          <a:xfrm>
            <a:off x="1403648" y="2780928"/>
            <a:ext cx="675200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46732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Examples of Monte Carlo measurements of the mean value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4</a:t>
            </a:r>
          </a:p>
          <a:p>
            <a:r>
              <a:rPr lang="en-US" i="1" dirty="0"/>
              <a:t>√(</a:t>
            </a:r>
            <a:r>
              <a:rPr lang="en-US" dirty="0"/>
              <a:t>1 </a:t>
            </a:r>
            <a:r>
              <a:rPr lang="en-US" i="1" dirty="0"/>
              <a:t>− x</a:t>
            </a:r>
            <a:r>
              <a:rPr lang="en-US" baseline="30000" dirty="0"/>
              <a:t>2</a:t>
            </a:r>
            <a:r>
              <a:rPr lang="en-US" dirty="0"/>
              <a:t>) in the interval [0</a:t>
            </a:r>
            <a:r>
              <a:rPr lang="en-US" i="1" dirty="0"/>
              <a:t>, </a:t>
            </a:r>
            <a:r>
              <a:rPr lang="en-US" dirty="0"/>
              <a:t>1]. </a:t>
            </a:r>
          </a:p>
          <a:p>
            <a:r>
              <a:rPr lang="en-US" dirty="0"/>
              <a:t>The actual error is given by the difference </a:t>
            </a:r>
            <a:r>
              <a:rPr lang="en-US" i="1" dirty="0"/>
              <a:t>|</a:t>
            </a:r>
            <a:r>
              <a:rPr lang="en-US" i="1" dirty="0" err="1"/>
              <a:t>Fn</a:t>
            </a:r>
            <a:r>
              <a:rPr lang="en-US" i="1" dirty="0"/>
              <a:t> − π|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2527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i="1" dirty="0"/>
              <a:t>standard error of the means</a:t>
            </a:r>
            <a:r>
              <a:rPr lang="en-US" dirty="0"/>
              <a:t>, </a:t>
            </a:r>
            <a:r>
              <a:rPr lang="en-US" i="1" dirty="0" err="1"/>
              <a:t>σ</a:t>
            </a:r>
            <a:r>
              <a:rPr lang="en-US" i="1" baseline="-25000" dirty="0" err="1"/>
              <a:t>m</a:t>
            </a:r>
            <a:r>
              <a:rPr lang="en-US" dirty="0"/>
              <a:t>, is given by</a:t>
            </a:r>
          </a:p>
          <a:p>
            <a:r>
              <a:rPr lang="el-GR" i="1" dirty="0"/>
              <a:t>σ</a:t>
            </a:r>
            <a:r>
              <a:rPr lang="en-US" i="1" baseline="-25000" dirty="0"/>
              <a:t>m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l-GR" i="1" dirty="0"/>
              <a:t> σ </a:t>
            </a:r>
            <a:r>
              <a:rPr lang="en-US" i="1" dirty="0"/>
              <a:t>/ </a:t>
            </a:r>
            <a:r>
              <a:rPr lang="el-GR" i="1" dirty="0"/>
              <a:t>√ </a:t>
            </a:r>
            <a:r>
              <a:rPr lang="en-US" i="1" dirty="0"/>
              <a:t>(n − </a:t>
            </a:r>
            <a:r>
              <a:rPr lang="en-US" dirty="0"/>
              <a:t>1)</a:t>
            </a:r>
            <a:r>
              <a:rPr lang="el-GR" i="1" dirty="0"/>
              <a:t>≈ σ</a:t>
            </a:r>
            <a:r>
              <a:rPr lang="en-US" i="1" dirty="0"/>
              <a:t>/</a:t>
            </a:r>
            <a:r>
              <a:rPr lang="el-GR" i="1" dirty="0"/>
              <a:t> √ </a:t>
            </a:r>
            <a:r>
              <a:rPr lang="en-US" i="1" dirty="0"/>
              <a:t>n.</a:t>
            </a:r>
          </a:p>
          <a:p>
            <a:r>
              <a:rPr lang="en-US" dirty="0"/>
              <a:t>The interpretation of </a:t>
            </a:r>
            <a:r>
              <a:rPr lang="en-US" i="1" dirty="0" err="1"/>
              <a:t>σ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en-US" dirty="0"/>
              <a:t>:</a:t>
            </a:r>
          </a:p>
          <a:p>
            <a:r>
              <a:rPr lang="en-US" dirty="0"/>
              <a:t>if we make many independent measurements of </a:t>
            </a:r>
            <a:r>
              <a:rPr lang="en-US" i="1" dirty="0" err="1"/>
              <a:t>Fn</a:t>
            </a:r>
            <a:r>
              <a:rPr lang="en-US" dirty="0"/>
              <a:t>, </a:t>
            </a:r>
          </a:p>
          <a:p>
            <a:r>
              <a:rPr lang="en-US" dirty="0"/>
              <a:t>each with </a:t>
            </a:r>
            <a:r>
              <a:rPr lang="en-US" i="1" dirty="0"/>
              <a:t>n </a:t>
            </a:r>
            <a:r>
              <a:rPr lang="en-US" dirty="0"/>
              <a:t>data points, </a:t>
            </a:r>
          </a:p>
          <a:p>
            <a:r>
              <a:rPr lang="en-US" dirty="0"/>
              <a:t>then the </a:t>
            </a:r>
            <a:r>
              <a:rPr lang="en-US" i="1" dirty="0"/>
              <a:t>probable error </a:t>
            </a:r>
            <a:r>
              <a:rPr lang="en-US" dirty="0"/>
              <a:t>associated with any single measurement is </a:t>
            </a:r>
            <a:r>
              <a:rPr lang="en-US" i="1" dirty="0" err="1"/>
              <a:t>σ</a:t>
            </a:r>
            <a:r>
              <a:rPr lang="en-US" i="1" baseline="-25000" dirty="0" err="1"/>
              <a:t>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1363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more precise interpretation of </a:t>
            </a:r>
            <a:r>
              <a:rPr lang="en-US" i="1" dirty="0" err="1"/>
              <a:t>σ</a:t>
            </a:r>
            <a:r>
              <a:rPr lang="en-US" i="1" baseline="-25000" dirty="0" err="1"/>
              <a:t>m</a:t>
            </a:r>
            <a:r>
              <a:rPr lang="en-US" i="1" dirty="0"/>
              <a:t> :</a:t>
            </a:r>
            <a:endParaRPr lang="en-US" dirty="0"/>
          </a:p>
          <a:p>
            <a:r>
              <a:rPr lang="en-US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, our estimate for the mean, has a 68% chance of being within </a:t>
            </a:r>
            <a:r>
              <a:rPr lang="en-US" i="1" dirty="0" err="1"/>
              <a:t>σ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en-US" dirty="0"/>
              <a:t>of the “true” mean,</a:t>
            </a:r>
          </a:p>
          <a:p>
            <a:r>
              <a:rPr lang="en-US" dirty="0"/>
              <a:t> and a 97% chance of being within 2</a:t>
            </a:r>
            <a:r>
              <a:rPr lang="en-US" i="1" dirty="0"/>
              <a:t>σ</a:t>
            </a:r>
            <a:r>
              <a:rPr lang="en-US" i="1" baseline="-25000" dirty="0"/>
              <a:t>m</a:t>
            </a:r>
            <a:r>
              <a:rPr lang="en-US" dirty="0"/>
              <a:t>. </a:t>
            </a:r>
          </a:p>
          <a:p>
            <a:r>
              <a:rPr lang="en-US" dirty="0"/>
              <a:t>This interpretation assumes a Gaussian distribution of the various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396852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quantity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is an estimate of the average value of the data points. </a:t>
            </a:r>
          </a:p>
          <a:p>
            <a:r>
              <a:rPr lang="en-US" dirty="0"/>
              <a:t>As we increase </a:t>
            </a:r>
            <a:r>
              <a:rPr lang="en-US" i="1" dirty="0"/>
              <a:t>n</a:t>
            </a:r>
            <a:r>
              <a:rPr lang="en-US" dirty="0"/>
              <a:t>, the number of data points, </a:t>
            </a:r>
          </a:p>
          <a:p>
            <a:r>
              <a:rPr lang="en-US" dirty="0"/>
              <a:t>we do not expect our estimate of the mean to change much. </a:t>
            </a:r>
          </a:p>
          <a:p>
            <a:r>
              <a:rPr lang="en-US" dirty="0"/>
              <a:t>What changes as we increase </a:t>
            </a:r>
            <a:r>
              <a:rPr lang="en-US" i="1" dirty="0"/>
              <a:t>n </a:t>
            </a:r>
            <a:r>
              <a:rPr lang="en-US" dirty="0"/>
              <a:t>is our </a:t>
            </a:r>
            <a:r>
              <a:rPr lang="en-US" i="1" dirty="0"/>
              <a:t>confidence </a:t>
            </a:r>
            <a:r>
              <a:rPr lang="en-US" dirty="0"/>
              <a:t>in our estimate of the mean. </a:t>
            </a:r>
          </a:p>
          <a:p>
            <a:r>
              <a:rPr lang="en-US" dirty="0"/>
              <a:t>Similar considerations hold </a:t>
            </a:r>
          </a:p>
          <a:p>
            <a:pPr lvl="1"/>
            <a:r>
              <a:rPr lang="en-US" dirty="0"/>
              <a:t>for our estimate of </a:t>
            </a:r>
            <a:r>
              <a:rPr lang="en-US" i="1" dirty="0"/>
              <a:t>σ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which is why </a:t>
            </a:r>
            <a:r>
              <a:rPr lang="en-US" i="1" dirty="0"/>
              <a:t>σ </a:t>
            </a:r>
            <a:r>
              <a:rPr lang="en-US" dirty="0"/>
              <a:t>is not a direct measure of the error.</a:t>
            </a:r>
          </a:p>
        </p:txBody>
      </p:sp>
    </p:spTree>
    <p:extLst>
      <p:ext uri="{BB962C8B-B14F-4D97-AF65-F5344CB8AC3E}">
        <p14:creationId xmlns:p14="http://schemas.microsoft.com/office/powerpoint/2010/main" val="3732225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error estimate assumes that the data points are independent of each other.</a:t>
            </a:r>
          </a:p>
          <a:p>
            <a:r>
              <a:rPr lang="en-US" dirty="0"/>
              <a:t>However, in many situations the data is correlated!</a:t>
            </a:r>
          </a:p>
          <a:p>
            <a:r>
              <a:rPr lang="en-US" dirty="0"/>
              <a:t>and we have to be careful about how we estimate the error.</a:t>
            </a:r>
          </a:p>
        </p:txBody>
      </p:sp>
    </p:spTree>
    <p:extLst>
      <p:ext uri="{BB962C8B-B14F-4D97-AF65-F5344CB8AC3E}">
        <p14:creationId xmlns:p14="http://schemas.microsoft.com/office/powerpoint/2010/main" val="253899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375476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be more specific, imagine a rectangle of height </a:t>
            </a:r>
            <a:r>
              <a:rPr lang="en-US" i="1" dirty="0"/>
              <a:t>h</a:t>
            </a:r>
            <a:r>
              <a:rPr lang="en-US" dirty="0"/>
              <a:t>, width </a:t>
            </a:r>
            <a:r>
              <a:rPr lang="en-US" i="1" dirty="0"/>
              <a:t>b − a</a:t>
            </a:r>
            <a:r>
              <a:rPr lang="en-US" dirty="0"/>
              <a:t>, and area 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 </a:t>
            </a:r>
          </a:p>
          <a:p>
            <a:r>
              <a:rPr lang="en-US" dirty="0"/>
              <a:t>Such that 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within the boundaries of the rectangle .</a:t>
            </a:r>
          </a:p>
          <a:p>
            <a:r>
              <a:rPr lang="en-US" dirty="0"/>
              <a:t>Compute </a:t>
            </a:r>
            <a:r>
              <a:rPr lang="en-US" i="1" dirty="0"/>
              <a:t>n </a:t>
            </a:r>
            <a:r>
              <a:rPr lang="en-US" dirty="0"/>
              <a:t>pairs of random numbers </a:t>
            </a:r>
            <a:r>
              <a:rPr lang="en-US" i="1" dirty="0"/>
              <a:t>xi </a:t>
            </a:r>
            <a:r>
              <a:rPr lang="en-US" dirty="0"/>
              <a:t>and </a:t>
            </a:r>
            <a:r>
              <a:rPr lang="en-US" i="1" dirty="0" err="1"/>
              <a:t>yi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a ≤ xi ≤ b </a:t>
            </a:r>
            <a:r>
              <a:rPr lang="en-US" dirty="0"/>
              <a:t>and 0 </a:t>
            </a:r>
            <a:r>
              <a:rPr lang="en-US" i="1" dirty="0"/>
              <a:t>≤ </a:t>
            </a:r>
            <a:r>
              <a:rPr lang="en-US" i="1" dirty="0" err="1"/>
              <a:t>yi</a:t>
            </a:r>
            <a:r>
              <a:rPr lang="en-US" i="1" dirty="0"/>
              <a:t> ≤ h</a:t>
            </a:r>
            <a:r>
              <a:rPr lang="en-US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2222" r="16224" b="19807"/>
          <a:stretch/>
        </p:blipFill>
        <p:spPr bwMode="auto">
          <a:xfrm>
            <a:off x="3707904" y="1986377"/>
            <a:ext cx="5328592" cy="25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98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example, suppose that instead of choosing </a:t>
            </a:r>
            <a:r>
              <a:rPr lang="en-US" i="1" dirty="0"/>
              <a:t>n </a:t>
            </a:r>
            <a:r>
              <a:rPr lang="en-US" dirty="0"/>
              <a:t>random values for </a:t>
            </a:r>
            <a:r>
              <a:rPr lang="en-US" i="1" dirty="0"/>
              <a:t>x</a:t>
            </a:r>
            <a:r>
              <a:rPr lang="en-US" dirty="0"/>
              <a:t>, </a:t>
            </a:r>
          </a:p>
          <a:p>
            <a:r>
              <a:rPr lang="en-US" dirty="0"/>
              <a:t>We instead start with a particular value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then randomly add increments such that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value of </a:t>
            </a:r>
            <a:r>
              <a:rPr lang="en-US" i="1" dirty="0"/>
              <a:t>x </a:t>
            </a:r>
            <a:r>
              <a:rPr lang="en-US" dirty="0"/>
              <a:t>is given by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i="1" baseline="-25000" dirty="0"/>
              <a:t>i−</a:t>
            </a:r>
            <a:r>
              <a:rPr lang="en-US" baseline="-25000" dirty="0"/>
              <a:t>1</a:t>
            </a:r>
            <a:r>
              <a:rPr lang="en-US" dirty="0"/>
              <a:t> + (2</a:t>
            </a:r>
            <a:r>
              <a:rPr lang="en-US" i="1" dirty="0"/>
              <a:t>r − </a:t>
            </a:r>
            <a:r>
              <a:rPr lang="en-US" dirty="0"/>
              <a:t>1)</a:t>
            </a:r>
            <a:r>
              <a:rPr lang="en-US" i="1" dirty="0"/>
              <a:t>δ</a:t>
            </a:r>
            <a:r>
              <a:rPr lang="en-US" dirty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r </a:t>
            </a:r>
            <a:r>
              <a:rPr lang="en-US" dirty="0"/>
              <a:t>is uniformly distributed between 0 and 1 and </a:t>
            </a:r>
            <a:r>
              <a:rPr lang="en-US" i="1" dirty="0"/>
              <a:t>δ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01. </a:t>
            </a:r>
          </a:p>
          <a:p>
            <a:r>
              <a:rPr lang="en-US" dirty="0"/>
              <a:t>Clearly, the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are now correlated.</a:t>
            </a:r>
          </a:p>
        </p:txBody>
      </p:sp>
    </p:spTree>
    <p:extLst>
      <p:ext uri="{BB962C8B-B14F-4D97-AF65-F5344CB8AC3E}">
        <p14:creationId xmlns:p14="http://schemas.microsoft.com/office/powerpoint/2010/main" val="1385394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still obtain an estimate for the integral, </a:t>
            </a:r>
          </a:p>
          <a:p>
            <a:r>
              <a:rPr lang="en-US" dirty="0"/>
              <a:t>but we cannot use </a:t>
            </a:r>
            <a:r>
              <a:rPr lang="el-GR" i="1" dirty="0"/>
              <a:t>σ/</a:t>
            </a:r>
            <a:r>
              <a:rPr lang="en-US" i="1" dirty="0"/>
              <a:t>√n </a:t>
            </a:r>
            <a:r>
              <a:rPr lang="en-US" dirty="0"/>
              <a:t>as the estimate for the error </a:t>
            </a:r>
          </a:p>
          <a:p>
            <a:r>
              <a:rPr lang="en-US" dirty="0"/>
              <a:t>because this estimate would be smaller than the actual error. </a:t>
            </a:r>
          </a:p>
          <a:p>
            <a:r>
              <a:rPr lang="en-US" dirty="0"/>
              <a:t>However, we expect that two data points, </a:t>
            </a:r>
            <a:r>
              <a:rPr lang="en-US" i="1" dirty="0"/>
              <a:t>xi </a:t>
            </a:r>
            <a:r>
              <a:rPr lang="en-US" dirty="0"/>
              <a:t>and </a:t>
            </a:r>
            <a:r>
              <a:rPr lang="en-US" i="1" dirty="0" err="1"/>
              <a:t>xj</a:t>
            </a:r>
            <a:r>
              <a:rPr lang="en-US" i="1" dirty="0"/>
              <a:t> </a:t>
            </a:r>
            <a:r>
              <a:rPr lang="en-US" dirty="0"/>
              <a:t>, will become uncorrelated if </a:t>
            </a:r>
            <a:r>
              <a:rPr lang="en-US" i="1" dirty="0"/>
              <a:t>|j − </a:t>
            </a:r>
            <a:r>
              <a:rPr lang="en-US" i="1" dirty="0" err="1"/>
              <a:t>i</a:t>
            </a:r>
            <a:r>
              <a:rPr lang="en-US" i="1" dirty="0"/>
              <a:t>| </a:t>
            </a:r>
            <a:r>
              <a:rPr lang="en-US" dirty="0"/>
              <a:t>is sufficiently large.</a:t>
            </a:r>
          </a:p>
        </p:txBody>
      </p:sp>
    </p:spTree>
    <p:extLst>
      <p:ext uri="{BB962C8B-B14F-4D97-AF65-F5344CB8AC3E}">
        <p14:creationId xmlns:p14="http://schemas.microsoft.com/office/powerpoint/2010/main" val="3311889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tell when </a:t>
            </a:r>
            <a:r>
              <a:rPr lang="en-US" i="1" dirty="0"/>
              <a:t>|j − </a:t>
            </a:r>
            <a:r>
              <a:rPr lang="en-US" i="1" dirty="0" err="1"/>
              <a:t>i</a:t>
            </a:r>
            <a:r>
              <a:rPr lang="en-US" i="1" dirty="0"/>
              <a:t>| </a:t>
            </a:r>
            <a:r>
              <a:rPr lang="en-US" dirty="0"/>
              <a:t>is sufficiently large? </a:t>
            </a:r>
          </a:p>
          <a:p>
            <a:r>
              <a:rPr lang="en-US" dirty="0"/>
              <a:t>One way is to group the data by averaging over </a:t>
            </a:r>
            <a:r>
              <a:rPr lang="en-US" i="1" dirty="0"/>
              <a:t>m </a:t>
            </a:r>
            <a:r>
              <a:rPr lang="en-US" dirty="0"/>
              <a:t>data points. </a:t>
            </a:r>
          </a:p>
          <a:p>
            <a:r>
              <a:rPr lang="en-US" dirty="0"/>
              <a:t>We take </a:t>
            </a:r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m</a:t>
            </a:r>
            <a:r>
              <a:rPr lang="en-US" baseline="30000" dirty="0"/>
              <a:t>)</a:t>
            </a:r>
            <a:r>
              <a:rPr lang="en-US" baseline="-25000" dirty="0"/>
              <a:t>1</a:t>
            </a:r>
            <a:r>
              <a:rPr lang="en-US" dirty="0"/>
              <a:t> to be the average of the first </a:t>
            </a:r>
            <a:r>
              <a:rPr lang="en-US" i="1" dirty="0"/>
              <a:t>m </a:t>
            </a:r>
            <a:r>
              <a:rPr lang="en-US" dirty="0"/>
              <a:t>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), </a:t>
            </a:r>
          </a:p>
          <a:p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m</a:t>
            </a:r>
            <a:r>
              <a:rPr lang="en-US" baseline="30000" dirty="0"/>
              <a:t>)</a:t>
            </a:r>
            <a:r>
              <a:rPr lang="en-US" baseline="-25000" dirty="0"/>
              <a:t>2</a:t>
            </a:r>
            <a:r>
              <a:rPr lang="en-US" dirty="0"/>
              <a:t> to be the average of the next </a:t>
            </a:r>
            <a:r>
              <a:rPr lang="en-US" i="1" dirty="0"/>
              <a:t>m </a:t>
            </a:r>
            <a:r>
              <a:rPr lang="en-US" dirty="0"/>
              <a:t>values, and so forth.</a:t>
            </a:r>
          </a:p>
        </p:txBody>
      </p:sp>
    </p:spTree>
    <p:extLst>
      <p:ext uri="{BB962C8B-B14F-4D97-AF65-F5344CB8AC3E}">
        <p14:creationId xmlns:p14="http://schemas.microsoft.com/office/powerpoint/2010/main" val="3670681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Then we compute </a:t>
            </a:r>
            <a:r>
              <a:rPr lang="el-GR" i="1" dirty="0"/>
              <a:t>σ</a:t>
            </a:r>
            <a:r>
              <a:rPr lang="en-US" i="1" baseline="-25000" dirty="0"/>
              <a:t>s</a:t>
            </a:r>
            <a:r>
              <a:rPr lang="en-US" i="1" dirty="0"/>
              <a:t>/√s</a:t>
            </a:r>
            <a:r>
              <a:rPr lang="en-US" dirty="0"/>
              <a:t>, </a:t>
            </a:r>
          </a:p>
          <a:p>
            <a:r>
              <a:rPr lang="en-US" dirty="0"/>
              <a:t>Where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i="1" dirty="0"/>
              <a:t>n/m </a:t>
            </a:r>
            <a:r>
              <a:rPr lang="en-US" dirty="0"/>
              <a:t>is the number of </a:t>
            </a:r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m</a:t>
            </a:r>
            <a:r>
              <a:rPr lang="en-US" baseline="30000" dirty="0"/>
              <a:t>)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data points, </a:t>
            </a:r>
          </a:p>
          <a:p>
            <a:r>
              <a:rPr lang="en-US" dirty="0"/>
              <a:t>each of which is an average over </a:t>
            </a:r>
            <a:r>
              <a:rPr lang="en-US" i="1" dirty="0"/>
              <a:t>m </a:t>
            </a:r>
            <a:r>
              <a:rPr lang="en-US" dirty="0"/>
              <a:t>of the original data points, </a:t>
            </a:r>
          </a:p>
          <a:p>
            <a:r>
              <a:rPr lang="en-US" i="1" dirty="0" err="1"/>
              <a:t>σ</a:t>
            </a:r>
            <a:r>
              <a:rPr lang="en-US" i="1" baseline="-25000" dirty="0" err="1"/>
              <a:t>s</a:t>
            </a:r>
            <a:r>
              <a:rPr lang="en-US" i="1" dirty="0"/>
              <a:t> </a:t>
            </a:r>
            <a:r>
              <a:rPr lang="en-US" dirty="0"/>
              <a:t>is the standard deviation of the </a:t>
            </a:r>
            <a:r>
              <a:rPr lang="en-US" i="1" dirty="0"/>
              <a:t>s </a:t>
            </a:r>
            <a:r>
              <a:rPr lang="en-US" dirty="0"/>
              <a:t>data points, </a:t>
            </a:r>
          </a:p>
          <a:p>
            <a:r>
              <a:rPr lang="en-US" dirty="0"/>
              <a:t>We do this grouping for different values of </a:t>
            </a:r>
            <a:r>
              <a:rPr lang="en-US" i="1" dirty="0"/>
              <a:t>m </a:t>
            </a:r>
            <a:r>
              <a:rPr lang="en-US" dirty="0"/>
              <a:t>(and </a:t>
            </a:r>
            <a:r>
              <a:rPr lang="en-US" i="1" dirty="0"/>
              <a:t>s</a:t>
            </a:r>
            <a:r>
              <a:rPr lang="en-US" dirty="0"/>
              <a:t>) </a:t>
            </a:r>
          </a:p>
          <a:p>
            <a:r>
              <a:rPr lang="en-US" dirty="0"/>
              <a:t>the value of </a:t>
            </a:r>
            <a:r>
              <a:rPr lang="en-US" i="1" dirty="0"/>
              <a:t>m </a:t>
            </a:r>
            <a:r>
              <a:rPr lang="en-US" dirty="0"/>
              <a:t>for which </a:t>
            </a:r>
            <a:r>
              <a:rPr lang="en-US" i="1" dirty="0" err="1"/>
              <a:t>σ</a:t>
            </a:r>
            <a:r>
              <a:rPr lang="en-US" i="1" baseline="-25000" dirty="0" err="1"/>
              <a:t>s</a:t>
            </a:r>
            <a:r>
              <a:rPr lang="en-US" i="1" dirty="0"/>
              <a:t>/√s </a:t>
            </a:r>
            <a:r>
              <a:rPr lang="en-US" dirty="0"/>
              <a:t>becomes approximately independent of </a:t>
            </a:r>
            <a:r>
              <a:rPr lang="en-US" i="1" dirty="0"/>
              <a:t>m</a:t>
            </a:r>
            <a:r>
              <a:rPr lang="en-US" dirty="0"/>
              <a:t>. </a:t>
            </a:r>
          </a:p>
          <a:p>
            <a:r>
              <a:rPr lang="en-US" dirty="0"/>
              <a:t>This ratio is our estimate of the error of the mean.</a:t>
            </a:r>
          </a:p>
        </p:txBody>
      </p:sp>
    </p:spTree>
    <p:extLst>
      <p:ext uri="{BB962C8B-B14F-4D97-AF65-F5344CB8AC3E}">
        <p14:creationId xmlns:p14="http://schemas.microsoft.com/office/powerpoint/2010/main" val="1966809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 that we can make the probable error as small as we wish by either increasing </a:t>
            </a:r>
            <a:r>
              <a:rPr lang="en-US" i="1" dirty="0"/>
              <a:t>n</a:t>
            </a:r>
            <a:r>
              <a:rPr lang="en-US" dirty="0"/>
              <a:t>, </a:t>
            </a:r>
          </a:p>
          <a:p>
            <a:r>
              <a:rPr lang="en-US" dirty="0"/>
              <a:t>The number of data points, </a:t>
            </a:r>
          </a:p>
          <a:p>
            <a:r>
              <a:rPr lang="en-US" dirty="0"/>
              <a:t>or by reducing the variance </a:t>
            </a:r>
            <a:r>
              <a:rPr lang="en-US" i="1" dirty="0"/>
              <a:t>σ</a:t>
            </a:r>
            <a:r>
              <a:rPr lang="en-US" baseline="30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Several </a:t>
            </a:r>
            <a:r>
              <a:rPr lang="en-US" i="1" dirty="0"/>
              <a:t>reduction of variance </a:t>
            </a:r>
            <a:r>
              <a:rPr lang="en-US" dirty="0"/>
              <a:t>methods are introduced in Sections 11.6 and 11.7.</a:t>
            </a:r>
          </a:p>
        </p:txBody>
      </p:sp>
    </p:spTree>
    <p:extLst>
      <p:ext uri="{BB962C8B-B14F-4D97-AF65-F5344CB8AC3E}">
        <p14:creationId xmlns:p14="http://schemas.microsoft.com/office/powerpoint/2010/main" val="594689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Nonuniform</a:t>
            </a:r>
            <a:r>
              <a:rPr lang="en-US" b="1" dirty="0"/>
              <a:t> Probability Distributions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Sections 11.2 and 11.4,</a:t>
            </a:r>
          </a:p>
          <a:p>
            <a:r>
              <a:rPr lang="en-US" dirty="0"/>
              <a:t>how uniformly distributed random numbers can be used to estimate definite integrals. </a:t>
            </a:r>
          </a:p>
          <a:p>
            <a:r>
              <a:rPr lang="en-US" dirty="0"/>
              <a:t>more efficient to sample the integrand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more often in regions of </a:t>
            </a:r>
            <a:r>
              <a:rPr lang="en-US" i="1" dirty="0"/>
              <a:t>x </a:t>
            </a:r>
            <a:r>
              <a:rPr lang="en-US" dirty="0"/>
              <a:t>where the magnitude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large or rapidly varying.</a:t>
            </a:r>
          </a:p>
        </p:txBody>
      </p:sp>
    </p:spTree>
    <p:extLst>
      <p:ext uri="{BB962C8B-B14F-4D97-AF65-F5344CB8AC3E}">
        <p14:creationId xmlns:p14="http://schemas.microsoft.com/office/powerpoint/2010/main" val="1203834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</a:t>
            </a:r>
            <a:r>
              <a:rPr lang="en-US" i="1" dirty="0"/>
              <a:t>importance sampling </a:t>
            </a:r>
            <a:r>
              <a:rPr lang="en-US" dirty="0"/>
              <a:t>methods require non-uniform probability distributions, </a:t>
            </a:r>
          </a:p>
          <a:p>
            <a:r>
              <a:rPr lang="en-US" dirty="0"/>
              <a:t>we first consider several methods for generating random numbers that are not distributed uniformly. </a:t>
            </a:r>
          </a:p>
          <a:p>
            <a:r>
              <a:rPr lang="en-US" dirty="0"/>
              <a:t>In the following, we will denote </a:t>
            </a:r>
            <a:r>
              <a:rPr lang="en-US" i="1" dirty="0"/>
              <a:t>r </a:t>
            </a:r>
            <a:r>
              <a:rPr lang="en-US" dirty="0"/>
              <a:t>as a member of a uniform random number sequence in the unit interval 0 </a:t>
            </a:r>
            <a:r>
              <a:rPr lang="en-US" i="1" dirty="0"/>
              <a:t>≤ r &lt; </a:t>
            </a:r>
            <a:r>
              <a:rPr lang="en-US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39434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two discrete events 1 and 2 occur </a:t>
            </a:r>
          </a:p>
          <a:p>
            <a:r>
              <a:rPr lang="en-US" dirty="0"/>
              <a:t>with probabilities </a:t>
            </a:r>
            <a:r>
              <a:rPr lang="en-US" i="1" dirty="0"/>
              <a:t>p</a:t>
            </a:r>
            <a:r>
              <a:rPr lang="en-US" dirty="0"/>
              <a:t>1 and </a:t>
            </a:r>
            <a:r>
              <a:rPr lang="en-US" i="1" dirty="0"/>
              <a:t>p</a:t>
            </a:r>
            <a:r>
              <a:rPr lang="en-US" dirty="0"/>
              <a:t>2 such that </a:t>
            </a:r>
            <a:r>
              <a:rPr lang="en-US" i="1" dirty="0"/>
              <a:t>p</a:t>
            </a:r>
            <a:r>
              <a:rPr lang="en-US" dirty="0"/>
              <a:t>1+</a:t>
            </a:r>
            <a:r>
              <a:rPr lang="en-US" i="1" dirty="0"/>
              <a:t>p</a:t>
            </a:r>
            <a:r>
              <a:rPr lang="en-US" dirty="0"/>
              <a:t>2 =1. </a:t>
            </a:r>
          </a:p>
          <a:p>
            <a:r>
              <a:rPr lang="en-US" dirty="0"/>
              <a:t>How to choose the two events with the correct probabilities using a uniform probability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810033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this simple case, it is clear that we choose event 1 if </a:t>
            </a:r>
            <a:r>
              <a:rPr lang="en-US" i="1" dirty="0"/>
              <a:t>r &lt; p</a:t>
            </a:r>
            <a:r>
              <a:rPr lang="en-US" dirty="0"/>
              <a:t>1; </a:t>
            </a:r>
          </a:p>
          <a:p>
            <a:r>
              <a:rPr lang="en-US" dirty="0"/>
              <a:t>otherwise, we choose event 2. </a:t>
            </a:r>
          </a:p>
          <a:p>
            <a:r>
              <a:rPr lang="en-US" dirty="0"/>
              <a:t>If there are three events with probabilities </a:t>
            </a:r>
            <a:r>
              <a:rPr lang="en-US" i="1" dirty="0"/>
              <a:t>p</a:t>
            </a:r>
            <a:r>
              <a:rPr lang="en-US" dirty="0"/>
              <a:t>1, </a:t>
            </a:r>
            <a:r>
              <a:rPr lang="en-US" i="1" dirty="0"/>
              <a:t>p</a:t>
            </a:r>
            <a:r>
              <a:rPr lang="en-US" dirty="0"/>
              <a:t>2, and </a:t>
            </a:r>
            <a:r>
              <a:rPr lang="en-US" i="1" dirty="0"/>
              <a:t>p</a:t>
            </a:r>
            <a:r>
              <a:rPr lang="en-US" dirty="0"/>
              <a:t>3, </a:t>
            </a:r>
          </a:p>
          <a:p>
            <a:r>
              <a:rPr lang="en-US" dirty="0"/>
              <a:t>then if </a:t>
            </a:r>
            <a:r>
              <a:rPr lang="en-US" i="1" dirty="0"/>
              <a:t>r &lt; p</a:t>
            </a:r>
            <a:r>
              <a:rPr lang="en-US" dirty="0"/>
              <a:t>1 </a:t>
            </a:r>
          </a:p>
          <a:p>
            <a:r>
              <a:rPr lang="en-US" dirty="0"/>
              <a:t>we choose event 1; </a:t>
            </a:r>
          </a:p>
          <a:p>
            <a:r>
              <a:rPr lang="en-US" dirty="0"/>
              <a:t>else if </a:t>
            </a:r>
            <a:r>
              <a:rPr lang="en-US" i="1" dirty="0"/>
              <a:t>r &lt; p</a:t>
            </a:r>
            <a:r>
              <a:rPr lang="en-US" dirty="0"/>
              <a:t>1 + </a:t>
            </a:r>
            <a:r>
              <a:rPr lang="en-US" i="1" dirty="0"/>
              <a:t>p</a:t>
            </a:r>
            <a:r>
              <a:rPr lang="en-US" dirty="0"/>
              <a:t>2, we choose event 2; </a:t>
            </a:r>
          </a:p>
          <a:p>
            <a:r>
              <a:rPr lang="en-US" dirty="0"/>
              <a:t>else we choose event 3.</a:t>
            </a:r>
          </a:p>
        </p:txBody>
      </p:sp>
    </p:spTree>
    <p:extLst>
      <p:ext uri="{BB962C8B-B14F-4D97-AF65-F5344CB8AC3E}">
        <p14:creationId xmlns:p14="http://schemas.microsoft.com/office/powerpoint/2010/main" val="858634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visualize these choices by dividing a line segment of unit length into three pieces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44048" r="15332" b="27976"/>
          <a:stretch/>
        </p:blipFill>
        <p:spPr bwMode="auto">
          <a:xfrm>
            <a:off x="196574" y="3068960"/>
            <a:ext cx="8940800" cy="20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fraction of points 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i="1" dirty="0"/>
              <a:t> </a:t>
            </a:r>
            <a:r>
              <a:rPr lang="en-US" dirty="0"/>
              <a:t>that satisfy the condition </a:t>
            </a:r>
            <a:r>
              <a:rPr lang="en-US" i="1" dirty="0" err="1"/>
              <a:t>yi</a:t>
            </a:r>
            <a:r>
              <a:rPr lang="en-US" i="1" dirty="0"/>
              <a:t> ≤ 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is an estimate of the ratio of the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to the area of the rectangle.</a:t>
            </a:r>
          </a:p>
          <a:p>
            <a:r>
              <a:rPr lang="en-US" dirty="0"/>
              <a:t>Hence, the estimate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i="1" dirty="0"/>
              <a:t>hit or miss </a:t>
            </a:r>
            <a:r>
              <a:rPr lang="en-US" dirty="0"/>
              <a:t>method is given by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 err="1"/>
              <a:t>An</a:t>
            </a:r>
            <a:r>
              <a:rPr lang="en-US" i="1" baseline="-25000" dirty="0" err="1"/>
              <a:t>s</a:t>
            </a:r>
            <a:r>
              <a:rPr lang="en-US" i="1" dirty="0"/>
              <a:t>/n, </a:t>
            </a:r>
            <a:r>
              <a:rPr lang="en-US" dirty="0"/>
              <a:t>(hit or miss method) (13)</a:t>
            </a:r>
          </a:p>
          <a:p>
            <a:r>
              <a:rPr lang="en-US" dirty="0"/>
              <a:t>where </a:t>
            </a:r>
            <a:r>
              <a:rPr lang="en-US" i="1" dirty="0"/>
              <a:t>ns </a:t>
            </a:r>
            <a:r>
              <a:rPr lang="en-US" dirty="0"/>
              <a:t>is the number of points below the curve or “splashes,” </a:t>
            </a:r>
          </a:p>
          <a:p>
            <a:r>
              <a:rPr lang="en-US" dirty="0"/>
              <a:t>and </a:t>
            </a:r>
            <a:r>
              <a:rPr lang="en-US" i="1" dirty="0"/>
              <a:t>n </a:t>
            </a:r>
            <a:r>
              <a:rPr lang="en-US" dirty="0"/>
              <a:t>is the total number of points.</a:t>
            </a:r>
          </a:p>
          <a:p>
            <a:r>
              <a:rPr lang="en-US" dirty="0"/>
              <a:t>Any other methods to apply random processes to compute integrations?</a:t>
            </a:r>
          </a:p>
        </p:txBody>
      </p:sp>
    </p:spTree>
    <p:extLst>
      <p:ext uri="{BB962C8B-B14F-4D97-AF65-F5344CB8AC3E}">
        <p14:creationId xmlns:p14="http://schemas.microsoft.com/office/powerpoint/2010/main" val="303092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consider </a:t>
            </a:r>
            <a:r>
              <a:rPr lang="en-US" i="1" dirty="0"/>
              <a:t>n </a:t>
            </a:r>
            <a:r>
              <a:rPr lang="en-US" dirty="0"/>
              <a:t>discrete events. </a:t>
            </a:r>
          </a:p>
          <a:p>
            <a:r>
              <a:rPr lang="en-US" dirty="0"/>
              <a:t>How do we determine which event, </a:t>
            </a:r>
            <a:r>
              <a:rPr lang="en-US" i="1" dirty="0" err="1"/>
              <a:t>i</a:t>
            </a:r>
            <a:r>
              <a:rPr lang="en-US" dirty="0"/>
              <a:t>, to choose given the value of </a:t>
            </a:r>
            <a:r>
              <a:rPr lang="en-US" i="1" dirty="0"/>
              <a:t>r</a:t>
            </a:r>
            <a:r>
              <a:rPr lang="en-US" dirty="0"/>
              <a:t>? </a:t>
            </a:r>
          </a:p>
          <a:p>
            <a:r>
              <a:rPr lang="en-US" dirty="0"/>
              <a:t>The generalization of the procedure we have followed for </a:t>
            </a:r>
            <a:r>
              <a:rPr lang="en-US" i="1" dirty="0"/>
              <a:t>n </a:t>
            </a:r>
            <a:r>
              <a:rPr lang="en-US" dirty="0"/>
              <a:t>= 2 and 3 is to find the value of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that satisfies the condition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48214" r="40877" b="40476"/>
          <a:stretch/>
        </p:blipFill>
        <p:spPr bwMode="auto">
          <a:xfrm>
            <a:off x="2555776" y="5157192"/>
            <a:ext cx="2191657" cy="8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267744" y="6237312"/>
            <a:ext cx="306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 we have defined </a:t>
            </a:r>
            <a:r>
              <a:rPr lang="en-US" i="1" dirty="0"/>
              <a:t>p</a:t>
            </a:r>
            <a:r>
              <a:rPr lang="en-US" dirty="0"/>
              <a:t>0 </a:t>
            </a:r>
            <a:r>
              <a:rPr lang="en-US" i="1" dirty="0"/>
              <a:t>≡ </a:t>
            </a:r>
            <a:r>
              <a:rPr lang="en-US" dirty="0"/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667279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consider a continuous </a:t>
            </a:r>
            <a:r>
              <a:rPr lang="en-US" dirty="0" err="1"/>
              <a:t>nonuniform</a:t>
            </a:r>
            <a:r>
              <a:rPr lang="en-US" dirty="0"/>
              <a:t> probability distribution. </a:t>
            </a:r>
          </a:p>
          <a:p>
            <a:r>
              <a:rPr lang="en-US" dirty="0"/>
              <a:t>to take the limit of the above equation and associate </a:t>
            </a:r>
            <a:r>
              <a:rPr lang="en-US" i="1" dirty="0"/>
              <a:t>pi </a:t>
            </a:r>
            <a:r>
              <a:rPr lang="en-US" dirty="0"/>
              <a:t>with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</a:t>
            </a:r>
          </a:p>
          <a:p>
            <a:r>
              <a:rPr lang="en-US" dirty="0"/>
              <a:t>where the </a:t>
            </a:r>
            <a:r>
              <a:rPr lang="en-US" i="1" dirty="0"/>
              <a:t>probability density 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defined such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is the probability that the event </a:t>
            </a:r>
            <a:r>
              <a:rPr lang="en-US" i="1" dirty="0"/>
              <a:t>x </a:t>
            </a:r>
            <a:r>
              <a:rPr lang="en-US" dirty="0"/>
              <a:t>is in the interval between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x </a:t>
            </a:r>
            <a:r>
              <a:rPr lang="en-US" dirty="0"/>
              <a:t>+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.</a:t>
            </a:r>
          </a:p>
          <a:p>
            <a:r>
              <a:rPr lang="en-US" dirty="0"/>
              <a:t> The probability density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normalized such that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5" t="66468" r="42167" b="23413"/>
          <a:stretch/>
        </p:blipFill>
        <p:spPr bwMode="auto">
          <a:xfrm>
            <a:off x="3059832" y="5624285"/>
            <a:ext cx="1965779" cy="7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06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the continuum limit the two sums become the same integral and the inequalities become equalities. </a:t>
            </a:r>
          </a:p>
          <a:p>
            <a:r>
              <a:rPr lang="en-US" dirty="0"/>
              <a:t>Hence we can write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see that the uniform random number </a:t>
            </a:r>
            <a:r>
              <a:rPr lang="en-US" i="1" dirty="0"/>
              <a:t>r </a:t>
            </a:r>
            <a:r>
              <a:rPr lang="en-US" dirty="0"/>
              <a:t>corresponds to the </a:t>
            </a:r>
            <a:r>
              <a:rPr lang="en-US" i="1" dirty="0"/>
              <a:t>cumulative probability distribution </a:t>
            </a:r>
            <a:r>
              <a:rPr lang="en-US" dirty="0"/>
              <a:t>function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</a:p>
          <a:p>
            <a:r>
              <a:rPr lang="en-US" dirty="0"/>
              <a:t>which is the probability of choosing a value less than or equal to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t="56746" r="14212" b="34231"/>
          <a:stretch/>
        </p:blipFill>
        <p:spPr bwMode="auto">
          <a:xfrm>
            <a:off x="2915816" y="2996952"/>
            <a:ext cx="5806153" cy="66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76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function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should not be confused with the probability density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or the probability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. </a:t>
            </a:r>
          </a:p>
          <a:p>
            <a:r>
              <a:rPr lang="en-US" dirty="0"/>
              <a:t>In many applications the meaningful range of values of </a:t>
            </a:r>
            <a:r>
              <a:rPr lang="en-US" i="1" dirty="0"/>
              <a:t>x </a:t>
            </a:r>
            <a:r>
              <a:rPr lang="en-US" dirty="0"/>
              <a:t>is positive. </a:t>
            </a:r>
          </a:p>
          <a:p>
            <a:r>
              <a:rPr lang="en-US" dirty="0"/>
              <a:t>In that case, we have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 for </a:t>
            </a:r>
            <a:r>
              <a:rPr lang="en-US" i="1" dirty="0"/>
              <a:t>x &lt; </a:t>
            </a:r>
            <a:r>
              <a:rPr lang="en-US" dirty="0"/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778838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inverse transform </a:t>
            </a:r>
            <a:r>
              <a:rPr lang="en-US" dirty="0"/>
              <a:t>method for generating random numbers distributed according to the function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r>
              <a:rPr lang="en-US" dirty="0"/>
              <a:t>This method involves generating a random number </a:t>
            </a:r>
            <a:r>
              <a:rPr lang="en-US" i="1" dirty="0"/>
              <a:t>r</a:t>
            </a:r>
          </a:p>
          <a:p>
            <a:r>
              <a:rPr lang="en-US" dirty="0"/>
              <a:t>and solving (11.30) for the corresponding value of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r>
              <a:rPr lang="en-US" dirty="0"/>
              <a:t>As an example of the method, </a:t>
            </a:r>
          </a:p>
          <a:p>
            <a:r>
              <a:rPr lang="en-US" dirty="0"/>
              <a:t>we use (11.30) to generate a random number sequence according to the uniform probability distribution on the interval </a:t>
            </a:r>
            <a:r>
              <a:rPr lang="en-US" i="1" dirty="0"/>
              <a:t>a ≤ x ≤ b</a:t>
            </a:r>
            <a:r>
              <a:rPr lang="en-US" dirty="0"/>
              <a:t>. </a:t>
            </a:r>
          </a:p>
          <a:p>
            <a:r>
              <a:rPr lang="en-US" dirty="0"/>
              <a:t>The desired probability density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</a:t>
            </a:r>
            <a:r>
              <a:rPr lang="pt-BR" dirty="0"/>
              <a:t>1</a:t>
            </a:r>
            <a:r>
              <a:rPr lang="pt-BR" i="1" dirty="0"/>
              <a:t>/</a:t>
            </a:r>
            <a:r>
              <a:rPr lang="pt-BR" dirty="0"/>
              <a:t>(</a:t>
            </a:r>
            <a:r>
              <a:rPr lang="pt-BR" i="1" dirty="0"/>
              <a:t>b − a</a:t>
            </a:r>
            <a:r>
              <a:rPr lang="pt-BR" dirty="0"/>
              <a:t>) </a:t>
            </a:r>
            <a:r>
              <a:rPr lang="pt-BR" i="1" dirty="0"/>
              <a:t>a ≤ x ≤ b; 0, otherwise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33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cumulative probability distribution function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</a:t>
            </a:r>
            <a:r>
              <a:rPr lang="en-US" i="1" dirty="0"/>
              <a:t>a ≤ x ≤ b </a:t>
            </a:r>
            <a:r>
              <a:rPr lang="en-US" dirty="0"/>
              <a:t>: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=(</a:t>
            </a:r>
            <a:r>
              <a:rPr lang="en-US" i="1" dirty="0"/>
              <a:t>x − a)/(b − a).</a:t>
            </a:r>
          </a:p>
          <a:p>
            <a:r>
              <a:rPr lang="en-US" i="1" dirty="0"/>
              <a:t>If we solve for x, the desired relation is:</a:t>
            </a:r>
          </a:p>
          <a:p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+ 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r.</a:t>
            </a:r>
          </a:p>
          <a:p>
            <a:r>
              <a:rPr lang="en-US" dirty="0"/>
              <a:t>The variable </a:t>
            </a:r>
            <a:r>
              <a:rPr lang="en-US" i="1" dirty="0"/>
              <a:t>x </a:t>
            </a:r>
            <a:r>
              <a:rPr lang="en-US" dirty="0"/>
              <a:t>is distributed according to the probability distribution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980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next apply the inverse transform method to the probability density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substitute (11.34) into (11.30) and integrate, we find the relation</a:t>
            </a:r>
          </a:p>
          <a:p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 </a:t>
            </a:r>
            <a:r>
              <a:rPr lang="en-US" i="1" dirty="0"/>
              <a:t>− e</a:t>
            </a:r>
            <a:r>
              <a:rPr lang="en-US" i="1" baseline="30000" dirty="0"/>
              <a:t>−x/</a:t>
            </a:r>
            <a:r>
              <a:rPr lang="el-GR" i="1" baseline="30000" dirty="0"/>
              <a:t>λ</a:t>
            </a:r>
            <a:r>
              <a:rPr lang="el-GR" i="1" dirty="0"/>
              <a:t>. </a:t>
            </a:r>
            <a:r>
              <a:rPr lang="el-GR" dirty="0"/>
              <a:t>(11.35)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31547" r="15889" b="57540"/>
          <a:stretch/>
        </p:blipFill>
        <p:spPr bwMode="auto">
          <a:xfrm>
            <a:off x="683568" y="3106057"/>
            <a:ext cx="6183085" cy="7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2648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solution of (11.35) for </a:t>
            </a:r>
            <a:r>
              <a:rPr lang="en-US" i="1" dirty="0"/>
              <a:t>x </a:t>
            </a:r>
            <a:r>
              <a:rPr lang="en-US" dirty="0"/>
              <a:t>yields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−λ </a:t>
            </a:r>
            <a:r>
              <a:rPr lang="en-US" dirty="0"/>
              <a:t>ln(1</a:t>
            </a:r>
            <a:r>
              <a:rPr lang="en-US" i="1" dirty="0"/>
              <a:t>−r</a:t>
            </a:r>
            <a:r>
              <a:rPr lang="en-US" dirty="0"/>
              <a:t>). </a:t>
            </a:r>
          </a:p>
          <a:p>
            <a:r>
              <a:rPr lang="en-US" dirty="0"/>
              <a:t>Because 1</a:t>
            </a:r>
            <a:r>
              <a:rPr lang="en-US" i="1" dirty="0"/>
              <a:t>−r </a:t>
            </a:r>
            <a:r>
              <a:rPr lang="en-US" dirty="0"/>
              <a:t>is distributed in the same way as </a:t>
            </a:r>
            <a:r>
              <a:rPr lang="en-US" i="1" dirty="0"/>
              <a:t>r</a:t>
            </a:r>
            <a:r>
              <a:rPr lang="en-US" dirty="0"/>
              <a:t>, we can write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−</a:t>
            </a:r>
            <a:r>
              <a:rPr lang="el-GR" i="1" dirty="0"/>
              <a:t>λ </a:t>
            </a:r>
            <a:r>
              <a:rPr lang="en-US" dirty="0"/>
              <a:t>ln </a:t>
            </a:r>
            <a:r>
              <a:rPr lang="en-US" i="1" dirty="0"/>
              <a:t>r. (11.36)</a:t>
            </a:r>
          </a:p>
          <a:p>
            <a:r>
              <a:rPr lang="en-US" dirty="0"/>
              <a:t>The variable </a:t>
            </a:r>
            <a:r>
              <a:rPr lang="en-US" i="1" dirty="0"/>
              <a:t>x </a:t>
            </a:r>
            <a:r>
              <a:rPr lang="en-US" dirty="0"/>
              <a:t>found from (11.36) is distributed according to the probability density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given by (11.34). </a:t>
            </a:r>
          </a:p>
          <a:p>
            <a:r>
              <a:rPr lang="en-US" dirty="0"/>
              <a:t>Because the computation of the natural logarithm in (11.36) is relatively slow, </a:t>
            </a:r>
          </a:p>
          <a:p>
            <a:r>
              <a:rPr lang="en-US" dirty="0"/>
              <a:t>the inverse transform method might not be the most efficient method to use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431349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above examples, </a:t>
            </a:r>
          </a:p>
          <a:p>
            <a:r>
              <a:rPr lang="en-US" dirty="0"/>
              <a:t>two conditions must be satisfied in order to apply the inverse transform method: </a:t>
            </a:r>
          </a:p>
          <a:p>
            <a:r>
              <a:rPr lang="en-US" dirty="0"/>
              <a:t>the form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must allow us to perform the integral in (11.30) analytically, </a:t>
            </a:r>
          </a:p>
          <a:p>
            <a:r>
              <a:rPr lang="en-US" dirty="0"/>
              <a:t>and it must be practical to invert the relation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r </a:t>
            </a:r>
            <a:r>
              <a:rPr lang="en-US" dirty="0"/>
              <a:t>for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450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Gaussian probability density,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=[1/</a:t>
            </a:r>
            <a:r>
              <a:rPr lang="el-GR" dirty="0"/>
              <a:t>(2</a:t>
            </a:r>
            <a:r>
              <a:rPr lang="el-GR" i="1" dirty="0"/>
              <a:t>πσ</a:t>
            </a:r>
            <a:r>
              <a:rPr lang="el-GR" dirty="0"/>
              <a:t>2)</a:t>
            </a:r>
            <a:r>
              <a:rPr lang="el-GR" baseline="30000" dirty="0"/>
              <a:t>1</a:t>
            </a:r>
            <a:r>
              <a:rPr lang="el-GR" i="1" baseline="30000" dirty="0"/>
              <a:t>/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en-US" dirty="0"/>
              <a:t>]</a:t>
            </a:r>
            <a:r>
              <a:rPr lang="en-US" i="1" dirty="0"/>
              <a:t>e</a:t>
            </a:r>
            <a:r>
              <a:rPr lang="en-US" i="1" baseline="30000" dirty="0"/>
              <a:t>−x^</a:t>
            </a:r>
            <a:r>
              <a:rPr lang="en-US" baseline="30000" dirty="0"/>
              <a:t>2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l-GR" i="1" baseline="30000" dirty="0"/>
              <a:t>σ</a:t>
            </a:r>
            <a:r>
              <a:rPr lang="en-US" i="1" baseline="30000" dirty="0"/>
              <a:t>^</a:t>
            </a:r>
            <a:r>
              <a:rPr lang="el-GR" baseline="30000" dirty="0"/>
              <a:t>2</a:t>
            </a:r>
            <a:r>
              <a:rPr lang="en-US" i="1" dirty="0"/>
              <a:t>, </a:t>
            </a:r>
            <a:r>
              <a:rPr lang="en-US" dirty="0"/>
              <a:t>(11.37)</a:t>
            </a:r>
          </a:p>
          <a:p>
            <a:r>
              <a:rPr lang="en-US" dirty="0"/>
              <a:t>is an example of a probability density </a:t>
            </a:r>
          </a:p>
          <a:p>
            <a:r>
              <a:rPr lang="en-US" dirty="0"/>
              <a:t>for which the cumulative distribution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cannot be obtained analytically.</a:t>
            </a:r>
          </a:p>
          <a:p>
            <a:r>
              <a:rPr lang="en-US" dirty="0"/>
              <a:t>However, we can generate the two-dimensional probability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i="1" dirty="0" err="1"/>
              <a:t>dy</a:t>
            </a:r>
            <a:r>
              <a:rPr lang="en-US" i="1" dirty="0"/>
              <a:t> </a:t>
            </a:r>
            <a:r>
              <a:rPr lang="en-US" dirty="0"/>
              <a:t>given by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i="1" dirty="0" err="1"/>
              <a:t>dy</a:t>
            </a:r>
            <a:r>
              <a:rPr lang="en-US" i="1" dirty="0"/>
              <a:t> </a:t>
            </a:r>
            <a:r>
              <a:rPr lang="en-US" dirty="0"/>
              <a:t>= (1/</a:t>
            </a:r>
            <a:r>
              <a:rPr lang="el-GR" dirty="0"/>
              <a:t>2</a:t>
            </a:r>
            <a:r>
              <a:rPr lang="el-GR" i="1" dirty="0"/>
              <a:t>πσ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en-US" dirty="0"/>
              <a:t>)</a:t>
            </a:r>
            <a:r>
              <a:rPr lang="en-US" i="1" dirty="0"/>
              <a:t>e</a:t>
            </a:r>
            <a:r>
              <a:rPr lang="en-US" i="1" baseline="30000" dirty="0"/>
              <a:t>−</a:t>
            </a:r>
            <a:r>
              <a:rPr lang="en-US" baseline="30000" dirty="0"/>
              <a:t>(</a:t>
            </a:r>
            <a:r>
              <a:rPr lang="en-US" i="1" baseline="30000" dirty="0"/>
              <a:t>x^</a:t>
            </a:r>
            <a:r>
              <a:rPr lang="en-US" baseline="30000" dirty="0"/>
              <a:t>2+</a:t>
            </a:r>
            <a:r>
              <a:rPr lang="en-US" i="1" baseline="30000" dirty="0"/>
              <a:t>y^</a:t>
            </a:r>
            <a:r>
              <a:rPr lang="en-US" baseline="30000" dirty="0"/>
              <a:t>2)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l-GR" i="1" baseline="30000" dirty="0"/>
              <a:t>σ</a:t>
            </a:r>
            <a:r>
              <a:rPr lang="en-US" i="1" baseline="30000" dirty="0"/>
              <a:t>^</a:t>
            </a:r>
            <a:r>
              <a:rPr lang="el-GR" baseline="30000" dirty="0"/>
              <a:t>2</a:t>
            </a:r>
            <a:r>
              <a:rPr lang="en-US" i="1" dirty="0"/>
              <a:t>dx 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number of points chosen at random in (13) should not be confused with the number of intervals used in the numerical methods discussed in Section 1.</a:t>
            </a:r>
          </a:p>
          <a:p>
            <a:r>
              <a:rPr lang="en-US" dirty="0"/>
              <a:t>Another Monte Carlo integration method is based on a mean-value theorem of integral calculus,</a:t>
            </a:r>
          </a:p>
          <a:p>
            <a:pPr lvl="1"/>
            <a:r>
              <a:rPr lang="en-US" dirty="0"/>
              <a:t>which states that the definite integral (11.1) is determined by the average value of the integrand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 the range </a:t>
            </a:r>
            <a:r>
              <a:rPr lang="en-US" i="1" dirty="0"/>
              <a:t>a ≤ x ≤ b</a:t>
            </a:r>
            <a:r>
              <a:rPr lang="en-US" dirty="0"/>
              <a:t>: </a:t>
            </a:r>
            <a:r>
              <a:rPr lang="en-US" i="1" dirty="0"/>
              <a:t>F </a:t>
            </a:r>
            <a:r>
              <a:rPr lang="en-US" dirty="0"/>
              <a:t>=∫</a:t>
            </a:r>
            <a:r>
              <a:rPr lang="en-US" altLang="zh-CN" baseline="-25000" dirty="0"/>
              <a:t>a</a:t>
            </a:r>
            <a:r>
              <a:rPr lang="en-US" altLang="zh-CN" baseline="30000" dirty="0"/>
              <a:t>b</a:t>
            </a:r>
            <a:r>
              <a:rPr lang="en-US" altLang="zh-CN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dx </a:t>
            </a:r>
            <a:r>
              <a:rPr lang="en-US" dirty="0"/>
              <a:t>= 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⟨f⟩. </a:t>
            </a:r>
            <a:r>
              <a:rPr lang="en-US" dirty="0"/>
              <a:t>(14)</a:t>
            </a:r>
          </a:p>
        </p:txBody>
      </p:sp>
    </p:spTree>
    <p:extLst>
      <p:ext uri="{BB962C8B-B14F-4D97-AF65-F5344CB8AC3E}">
        <p14:creationId xmlns:p14="http://schemas.microsoft.com/office/powerpoint/2010/main" val="24238610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First, we make a change of variables to polar coordinates:</a:t>
            </a:r>
          </a:p>
          <a:p>
            <a:r>
              <a:rPr lang="es-ES" i="1" dirty="0"/>
              <a:t>r </a:t>
            </a:r>
            <a:r>
              <a:rPr lang="es-ES" dirty="0"/>
              <a:t>= (</a:t>
            </a:r>
            <a:r>
              <a:rPr lang="es-ES" i="1" dirty="0"/>
              <a:t>x</a:t>
            </a:r>
            <a:r>
              <a:rPr lang="es-ES" baseline="30000" dirty="0"/>
              <a:t>2</a:t>
            </a:r>
            <a:r>
              <a:rPr lang="es-ES" dirty="0"/>
              <a:t> + </a:t>
            </a:r>
            <a:r>
              <a:rPr lang="es-ES" i="1" dirty="0"/>
              <a:t>y</a:t>
            </a:r>
            <a:r>
              <a:rPr lang="es-ES" baseline="30000" dirty="0"/>
              <a:t>2</a:t>
            </a:r>
            <a:r>
              <a:rPr lang="es-ES" dirty="0"/>
              <a:t>)</a:t>
            </a:r>
            <a:r>
              <a:rPr lang="es-ES" baseline="30000" dirty="0"/>
              <a:t>1</a:t>
            </a:r>
            <a:r>
              <a:rPr lang="es-ES" i="1" baseline="30000" dirty="0"/>
              <a:t>/</a:t>
            </a:r>
            <a:r>
              <a:rPr lang="es-ES" baseline="30000" dirty="0"/>
              <a:t>2</a:t>
            </a:r>
            <a:r>
              <a:rPr lang="es-ES" i="1" dirty="0"/>
              <a:t>, θ </a:t>
            </a:r>
            <a:r>
              <a:rPr lang="es-ES" dirty="0"/>
              <a:t>= tan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i="1" dirty="0"/>
              <a:t>y/x.  </a:t>
            </a:r>
            <a:r>
              <a:rPr lang="en-US" dirty="0"/>
              <a:t>(11.39)</a:t>
            </a:r>
          </a:p>
          <a:p>
            <a:r>
              <a:rPr lang="en-US" dirty="0"/>
              <a:t>We let </a:t>
            </a:r>
            <a:r>
              <a:rPr lang="en-US" i="1" dirty="0"/>
              <a:t>ρ </a:t>
            </a:r>
            <a:r>
              <a:rPr lang="en-US" dirty="0"/>
              <a:t>=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i="1" dirty="0"/>
              <a:t>/</a:t>
            </a:r>
            <a:r>
              <a:rPr lang="en-US" dirty="0"/>
              <a:t>2 and write the two-dimensional probability as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/>
              <a:t>ρ, θ</a:t>
            </a:r>
            <a:r>
              <a:rPr lang="el-GR" dirty="0"/>
              <a:t>) </a:t>
            </a:r>
            <a:r>
              <a:rPr lang="en-US" i="1" dirty="0"/>
              <a:t>d</a:t>
            </a:r>
            <a:r>
              <a:rPr lang="el-GR" i="1" dirty="0"/>
              <a:t>ρ </a:t>
            </a:r>
            <a:r>
              <a:rPr lang="en-US" i="1" dirty="0"/>
              <a:t>d</a:t>
            </a:r>
            <a:r>
              <a:rPr lang="el-GR" i="1" dirty="0"/>
              <a:t>θ </a:t>
            </a:r>
            <a:r>
              <a:rPr lang="el-GR" dirty="0"/>
              <a:t>=</a:t>
            </a:r>
            <a:r>
              <a:rPr lang="en-US" dirty="0"/>
              <a:t>(1/</a:t>
            </a:r>
            <a:r>
              <a:rPr lang="el-GR" dirty="0"/>
              <a:t>2</a:t>
            </a:r>
            <a:r>
              <a:rPr lang="el-GR" i="1" dirty="0"/>
              <a:t>π</a:t>
            </a:r>
            <a:r>
              <a:rPr lang="en-US" i="1" dirty="0"/>
              <a:t>)e</a:t>
            </a:r>
            <a:r>
              <a:rPr lang="el-GR" i="1" baseline="30000" dirty="0"/>
              <a:t>−ρ</a:t>
            </a:r>
            <a:r>
              <a:rPr lang="en-US" i="1" dirty="0"/>
              <a:t>d</a:t>
            </a:r>
            <a:r>
              <a:rPr lang="el-GR" i="1" dirty="0"/>
              <a:t>ρ </a:t>
            </a:r>
            <a:r>
              <a:rPr lang="en-US" i="1" dirty="0"/>
              <a:t>d</a:t>
            </a:r>
            <a:r>
              <a:rPr lang="el-GR" i="1" dirty="0"/>
              <a:t>θ,</a:t>
            </a:r>
            <a:r>
              <a:rPr lang="en-US" i="1" dirty="0"/>
              <a:t> (11.40)</a:t>
            </a:r>
          </a:p>
          <a:p>
            <a:r>
              <a:rPr lang="en-US" dirty="0"/>
              <a:t>where we have set </a:t>
            </a:r>
            <a:r>
              <a:rPr lang="en-US" i="1" dirty="0"/>
              <a:t>σ </a:t>
            </a:r>
            <a:r>
              <a:rPr lang="en-US" dirty="0"/>
              <a:t>= 1.</a:t>
            </a:r>
          </a:p>
        </p:txBody>
      </p:sp>
    </p:spTree>
    <p:extLst>
      <p:ext uri="{BB962C8B-B14F-4D97-AF65-F5344CB8AC3E}">
        <p14:creationId xmlns:p14="http://schemas.microsoft.com/office/powerpoint/2010/main" val="7887429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we generate </a:t>
            </a:r>
            <a:r>
              <a:rPr lang="en-US" i="1" dirty="0"/>
              <a:t>ρ </a:t>
            </a:r>
            <a:r>
              <a:rPr lang="en-US" dirty="0"/>
              <a:t>according to the exponential distribution (11.34) </a:t>
            </a:r>
          </a:p>
          <a:p>
            <a:r>
              <a:rPr lang="en-US" dirty="0"/>
              <a:t>and generate </a:t>
            </a:r>
            <a:r>
              <a:rPr lang="en-US" i="1" dirty="0"/>
              <a:t>θ </a:t>
            </a:r>
            <a:r>
              <a:rPr lang="en-US" dirty="0"/>
              <a:t>uniformly in the interval 0 </a:t>
            </a:r>
            <a:r>
              <a:rPr lang="en-US" i="1" dirty="0"/>
              <a:t>≤ θ &lt; </a:t>
            </a:r>
            <a:r>
              <a:rPr lang="en-US" dirty="0"/>
              <a:t>2</a:t>
            </a:r>
            <a:r>
              <a:rPr lang="en-US" i="1" dirty="0"/>
              <a:t>π</a:t>
            </a:r>
            <a:r>
              <a:rPr lang="en-US" dirty="0"/>
              <a:t>, </a:t>
            </a:r>
          </a:p>
          <a:p>
            <a:r>
              <a:rPr lang="en-US" dirty="0"/>
              <a:t>then the quantities </a:t>
            </a:r>
            <a:r>
              <a:rPr lang="en-US" i="1" dirty="0"/>
              <a:t>x </a:t>
            </a:r>
            <a:r>
              <a:rPr lang="en-US" dirty="0"/>
              <a:t>= (2</a:t>
            </a:r>
            <a:r>
              <a:rPr lang="el-GR" i="1" dirty="0"/>
              <a:t>ρ</a:t>
            </a:r>
            <a:r>
              <a:rPr lang="el-GR" dirty="0"/>
              <a:t>)</a:t>
            </a:r>
            <a:r>
              <a:rPr lang="el-GR" baseline="30000" dirty="0"/>
              <a:t>1</a:t>
            </a:r>
            <a:r>
              <a:rPr lang="el-GR" i="1" baseline="30000" dirty="0"/>
              <a:t>/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en-US" dirty="0"/>
              <a:t>cos </a:t>
            </a:r>
            <a:r>
              <a:rPr lang="el-GR" i="1" dirty="0"/>
              <a:t>θ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= (2</a:t>
            </a:r>
            <a:r>
              <a:rPr lang="el-GR" i="1" dirty="0"/>
              <a:t>ρ</a:t>
            </a:r>
            <a:r>
              <a:rPr lang="el-GR" dirty="0"/>
              <a:t>)</a:t>
            </a:r>
            <a:r>
              <a:rPr lang="el-GR" baseline="30000" dirty="0"/>
              <a:t>1</a:t>
            </a:r>
            <a:r>
              <a:rPr lang="el-GR" i="1" baseline="30000" dirty="0"/>
              <a:t>/</a:t>
            </a:r>
            <a:r>
              <a:rPr lang="el-GR" baseline="30000" dirty="0"/>
              <a:t>2</a:t>
            </a:r>
            <a:r>
              <a:rPr lang="el-GR" dirty="0"/>
              <a:t> </a:t>
            </a:r>
            <a:r>
              <a:rPr lang="en-US" dirty="0"/>
              <a:t>sin </a:t>
            </a:r>
            <a:r>
              <a:rPr lang="el-GR" i="1" dirty="0"/>
              <a:t>θ </a:t>
            </a:r>
            <a:r>
              <a:rPr lang="el-GR" dirty="0"/>
              <a:t>(</a:t>
            </a:r>
            <a:r>
              <a:rPr lang="en-US" dirty="0"/>
              <a:t>Box-Muller method)</a:t>
            </a:r>
          </a:p>
          <a:p>
            <a:r>
              <a:rPr lang="en-US" dirty="0"/>
              <a:t>will each be generated according to (11.37) with zero mean and </a:t>
            </a:r>
            <a:r>
              <a:rPr lang="en-US" i="1" dirty="0"/>
              <a:t>σ </a:t>
            </a:r>
            <a:r>
              <a:rPr lang="en-US" dirty="0"/>
              <a:t>= 1. </a:t>
            </a:r>
          </a:p>
          <a:p>
            <a:r>
              <a:rPr lang="en-US" dirty="0"/>
              <a:t>(Note that the two dimensional density (11.38) is the product of two independent one-dimensional Gaussian distributions.)</a:t>
            </a:r>
          </a:p>
          <a:p>
            <a:r>
              <a:rPr lang="en-US" dirty="0"/>
              <a:t>This way of generating a Gaussian distribution is known as the </a:t>
            </a:r>
            <a:r>
              <a:rPr lang="en-US" i="1" dirty="0"/>
              <a:t>Box-Muller </a:t>
            </a:r>
            <a:r>
              <a:rPr lang="en-US" dirty="0"/>
              <a:t>method.</a:t>
            </a:r>
          </a:p>
        </p:txBody>
      </p:sp>
    </p:spTree>
    <p:extLst>
      <p:ext uri="{BB962C8B-B14F-4D97-AF65-F5344CB8AC3E}">
        <p14:creationId xmlns:p14="http://schemas.microsoft.com/office/powerpoint/2010/main" val="3037224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Sampling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Section 11.4 we found that </a:t>
            </a:r>
          </a:p>
          <a:p>
            <a:r>
              <a:rPr lang="en-US" dirty="0"/>
              <a:t>the error associated with a Monte Carlo estimate is proportional to the standard deviation </a:t>
            </a:r>
            <a:r>
              <a:rPr lang="en-US" i="1" dirty="0"/>
              <a:t>σ </a:t>
            </a:r>
            <a:r>
              <a:rPr lang="en-US" dirty="0"/>
              <a:t>of the integrand </a:t>
            </a:r>
          </a:p>
          <a:p>
            <a:r>
              <a:rPr lang="en-US" dirty="0"/>
              <a:t>and inversely proportional to the square root of the number of samples. </a:t>
            </a:r>
          </a:p>
        </p:txBody>
      </p:sp>
    </p:spTree>
    <p:extLst>
      <p:ext uri="{BB962C8B-B14F-4D97-AF65-F5344CB8AC3E}">
        <p14:creationId xmlns:p14="http://schemas.microsoft.com/office/powerpoint/2010/main" val="955465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Hence, there are only two ways of reducing the error in a Monte Carlo estimate</a:t>
            </a:r>
          </a:p>
          <a:p>
            <a:r>
              <a:rPr lang="en-US" dirty="0"/>
              <a:t>– either increase the number of samples or reduce the variance. </a:t>
            </a:r>
          </a:p>
          <a:p>
            <a:r>
              <a:rPr lang="en-US" dirty="0"/>
              <a:t>Clearly the latter choice is desirable because it does not require much more computer time.</a:t>
            </a:r>
          </a:p>
          <a:p>
            <a:r>
              <a:rPr lang="en-US" dirty="0"/>
              <a:t>In this section we introduce </a:t>
            </a:r>
            <a:r>
              <a:rPr lang="en-US" i="1" dirty="0"/>
              <a:t>importance sampling </a:t>
            </a:r>
            <a:r>
              <a:rPr lang="en-US" dirty="0"/>
              <a:t>techniques that reduce </a:t>
            </a:r>
            <a:r>
              <a:rPr lang="en-US" i="1" dirty="0"/>
              <a:t>σ </a:t>
            </a:r>
            <a:r>
              <a:rPr lang="en-US" dirty="0"/>
              <a:t>and improve the efficiency of each sample.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747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do importance sampling in the context of numerical integration, </a:t>
            </a:r>
          </a:p>
          <a:p>
            <a:r>
              <a:rPr lang="en-US" dirty="0"/>
              <a:t>we introduce a positive function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such that ∫ </a:t>
            </a:r>
            <a:r>
              <a:rPr lang="en-US" i="1" baseline="30000" dirty="0" err="1"/>
              <a:t>b</a:t>
            </a:r>
            <a:r>
              <a:rPr lang="en-US" i="1" baseline="-25000" dirty="0" err="1"/>
              <a:t>a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dirty="0"/>
              <a:t>= 1</a:t>
            </a:r>
            <a:r>
              <a:rPr lang="en-US" i="1" dirty="0"/>
              <a:t>, </a:t>
            </a:r>
            <a:r>
              <a:rPr lang="en-US" dirty="0"/>
              <a:t>(11.43)</a:t>
            </a:r>
          </a:p>
          <a:p>
            <a:r>
              <a:rPr lang="en-US" dirty="0"/>
              <a:t>and rewrite the integral (11.1) as</a:t>
            </a:r>
          </a:p>
          <a:p>
            <a:r>
              <a:rPr lang="en-US" i="1" dirty="0"/>
              <a:t>F </a:t>
            </a:r>
            <a:r>
              <a:rPr lang="en-US" dirty="0"/>
              <a:t>=∫ </a:t>
            </a:r>
            <a:r>
              <a:rPr lang="en-US" i="1" baseline="30000" dirty="0" err="1"/>
              <a:t>b</a:t>
            </a:r>
            <a:r>
              <a:rPr lang="en-US" i="1" baseline="-25000" dirty="0" err="1"/>
              <a:t>a</a:t>
            </a:r>
            <a:r>
              <a:rPr lang="en-US" i="1" baseline="-25000" dirty="0"/>
              <a:t> </a:t>
            </a:r>
            <a:r>
              <a:rPr lang="en-US" dirty="0"/>
              <a:t>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)]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dx.(11.44)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571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evaluate the integral (11.44) by sampling according to the probability distribution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r>
              <a:rPr lang="en-US" dirty="0"/>
              <a:t>and constructing the sum</a:t>
            </a:r>
          </a:p>
          <a:p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=1/</a:t>
            </a:r>
            <a:r>
              <a:rPr lang="en-US" i="1" dirty="0"/>
              <a:t>n</a:t>
            </a:r>
            <a:r>
              <a:rPr lang="el-GR" dirty="0"/>
              <a:t>Σ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</a:t>
            </a:r>
            <a:r>
              <a:rPr lang="en-US" i="1" dirty="0"/>
              <a:t>.  </a:t>
            </a:r>
            <a:r>
              <a:rPr lang="en-US" i="1" dirty="0" err="1"/>
              <a:t>i</a:t>
            </a:r>
            <a:r>
              <a:rPr lang="en-US" i="1" dirty="0"/>
              <a:t>= 1 to n, </a:t>
            </a:r>
            <a:r>
              <a:rPr lang="en-US" dirty="0"/>
              <a:t>(11.45)</a:t>
            </a:r>
          </a:p>
          <a:p>
            <a:r>
              <a:rPr lang="en-US" dirty="0"/>
              <a:t>The sum (11.45) reduces to (11.15) for the uniform case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</a:t>
            </a:r>
            <a:r>
              <a:rPr lang="en-US" i="1" dirty="0"/>
              <a:t>/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48277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is to choose a form for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that minimizes the variance of the ratio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/p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r>
              <a:rPr lang="en-US" dirty="0"/>
              <a:t>To do so we choose a form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that mimics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as much as possible, </a:t>
            </a:r>
          </a:p>
          <a:p>
            <a:r>
              <a:rPr lang="en-US" dirty="0"/>
              <a:t>particularly where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large. </a:t>
            </a:r>
          </a:p>
          <a:p>
            <a:r>
              <a:rPr lang="en-US" dirty="0"/>
              <a:t>A suitable choice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would make the integrand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/p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slowly varying, </a:t>
            </a:r>
          </a:p>
          <a:p>
            <a:r>
              <a:rPr lang="en-US" dirty="0"/>
              <a:t>and hence reduce the variance. </a:t>
            </a:r>
          </a:p>
        </p:txBody>
      </p:sp>
    </p:spTree>
    <p:extLst>
      <p:ext uri="{BB962C8B-B14F-4D97-AF65-F5344CB8AC3E}">
        <p14:creationId xmlns:p14="http://schemas.microsoft.com/office/powerpoint/2010/main" val="1075738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Because we cannot evaluate the variance analytically in general, we determine </a:t>
            </a:r>
            <a:r>
              <a:rPr lang="el-GR" i="1" dirty="0"/>
              <a:t>σ </a:t>
            </a:r>
            <a:r>
              <a:rPr lang="en-US" i="1" dirty="0"/>
              <a:t>a posteriori</a:t>
            </a:r>
            <a:r>
              <a:rPr lang="en-US" dirty="0"/>
              <a:t>.</a:t>
            </a:r>
          </a:p>
          <a:p>
            <a:r>
              <a:rPr lang="en-US" dirty="0"/>
              <a:t>As an example, we consider the integral</a:t>
            </a:r>
          </a:p>
          <a:p>
            <a:r>
              <a:rPr lang="en-US" i="1" dirty="0"/>
              <a:t>F </a:t>
            </a:r>
            <a:r>
              <a:rPr lang="en-US" dirty="0"/>
              <a:t>=∫ </a:t>
            </a:r>
            <a:r>
              <a:rPr lang="en-US" baseline="30000" dirty="0"/>
              <a:t>1</a:t>
            </a:r>
            <a:r>
              <a:rPr lang="en-US" baseline="-25000" dirty="0"/>
              <a:t>0 </a:t>
            </a:r>
            <a:r>
              <a:rPr lang="en-US" i="1" dirty="0" err="1"/>
              <a:t>exp</a:t>
            </a:r>
            <a:r>
              <a:rPr lang="en-US" i="1" dirty="0"/>
              <a:t> (−x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i="1" dirty="0"/>
              <a:t>dx.</a:t>
            </a:r>
          </a:p>
          <a:p>
            <a:r>
              <a:rPr lang="en-US" dirty="0"/>
              <a:t>The estimate of </a:t>
            </a:r>
            <a:r>
              <a:rPr lang="en-US" i="1" dirty="0"/>
              <a:t>F </a:t>
            </a:r>
            <a:r>
              <a:rPr lang="en-US" dirty="0"/>
              <a:t>with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1 for 0 </a:t>
            </a:r>
            <a:r>
              <a:rPr lang="en-US" i="1" dirty="0"/>
              <a:t>≤ x ≤ </a:t>
            </a:r>
            <a:r>
              <a:rPr lang="en-US" dirty="0"/>
              <a:t>1 is shown in the second column of Table 11.3. </a:t>
            </a:r>
          </a:p>
          <a:p>
            <a:r>
              <a:rPr lang="en-US" dirty="0"/>
              <a:t>A simple choice for the weight function is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Ae</a:t>
            </a:r>
            <a:r>
              <a:rPr lang="en-US" i="1" baseline="30000" dirty="0"/>
              <a:t>−x</a:t>
            </a:r>
            <a:r>
              <a:rPr lang="en-US" dirty="0"/>
              <a:t>, where </a:t>
            </a:r>
            <a:r>
              <a:rPr lang="en-US" i="1" dirty="0"/>
              <a:t>A </a:t>
            </a:r>
            <a:r>
              <a:rPr lang="en-US" dirty="0"/>
              <a:t>is chosen such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normalized on the unit interval.</a:t>
            </a:r>
          </a:p>
        </p:txBody>
      </p:sp>
    </p:spTree>
    <p:extLst>
      <p:ext uri="{BB962C8B-B14F-4D97-AF65-F5344CB8AC3E}">
        <p14:creationId xmlns:p14="http://schemas.microsoft.com/office/powerpoint/2010/main" val="1633841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3294" r="12989" b="36111"/>
          <a:stretch/>
        </p:blipFill>
        <p:spPr bwMode="auto">
          <a:xfrm>
            <a:off x="0" y="1646987"/>
            <a:ext cx="9245601" cy="37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1867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Note that this choice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positive definite and is qualitatively similar to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r>
              <a:rPr lang="en-US" dirty="0"/>
              <a:t>The results are shown in the third column of Table 11.3. </a:t>
            </a:r>
          </a:p>
          <a:p>
            <a:r>
              <a:rPr lang="en-US" dirty="0"/>
              <a:t>We see that although the computation time per sample for the non-uniform case is larger,</a:t>
            </a:r>
          </a:p>
          <a:p>
            <a:r>
              <a:rPr lang="en-US" dirty="0"/>
              <a:t> the smaller value of </a:t>
            </a:r>
            <a:r>
              <a:rPr lang="en-US" i="1" dirty="0"/>
              <a:t>σ </a:t>
            </a:r>
            <a:r>
              <a:rPr lang="en-US" dirty="0"/>
              <a:t>makes the use of the non-uniform probability distribution more efficient.</a:t>
            </a:r>
          </a:p>
        </p:txBody>
      </p:sp>
    </p:spTree>
    <p:extLst>
      <p:ext uri="{BB962C8B-B14F-4D97-AF65-F5344CB8AC3E}">
        <p14:creationId xmlns:p14="http://schemas.microsoft.com/office/powerpoint/2010/main" val="150882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determine </a:t>
            </a:r>
            <a:r>
              <a:rPr lang="en-US" i="1" dirty="0"/>
              <a:t>⟨f⟩</a:t>
            </a:r>
            <a:r>
              <a:rPr lang="en-US" dirty="0"/>
              <a:t>, we choose the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at random instead of at regular intervals and </a:t>
            </a:r>
            <a:r>
              <a:rPr lang="en-US" i="1" dirty="0"/>
              <a:t>sample </a:t>
            </a:r>
            <a:r>
              <a:rPr lang="en-US" dirty="0"/>
              <a:t>the values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r>
              <a:rPr lang="en-US" dirty="0"/>
              <a:t>For the one-dimensional integral, </a:t>
            </a:r>
          </a:p>
          <a:p>
            <a:r>
              <a:rPr lang="en-US" dirty="0"/>
              <a:t>the estimate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of the integral in the </a:t>
            </a:r>
            <a:r>
              <a:rPr lang="en-US" i="1" dirty="0"/>
              <a:t>sample mean </a:t>
            </a:r>
            <a:r>
              <a:rPr lang="en-US" dirty="0"/>
              <a:t>method is given by</a:t>
            </a:r>
          </a:p>
          <a:p>
            <a:pPr lvl="1"/>
            <a:r>
              <a:rPr lang="en-US" dirty="0"/>
              <a:t> </a:t>
            </a:r>
            <a:r>
              <a:rPr lang="en-US" i="1" dirty="0" err="1"/>
              <a:t>Fn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/>
              <a:t>b − a</a:t>
            </a:r>
            <a:r>
              <a:rPr lang="en-US" dirty="0"/>
              <a:t>)  1/</a:t>
            </a:r>
            <a:r>
              <a:rPr lang="en-US" i="1" dirty="0"/>
              <a:t>n  </a:t>
            </a:r>
            <a:r>
              <a:rPr lang="el-GR" dirty="0"/>
              <a:t>Σ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</a:t>
            </a:r>
            <a:r>
              <a:rPr lang="en-US" i="1" dirty="0"/>
              <a:t>≈ </a:t>
            </a:r>
            <a:r>
              <a:rPr lang="en-US" dirty="0"/>
              <a:t>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⟨f⟩. </a:t>
            </a:r>
            <a:r>
              <a:rPr lang="en-US" i="1" dirty="0" err="1"/>
              <a:t>i</a:t>
            </a:r>
            <a:r>
              <a:rPr lang="en-US" dirty="0"/>
              <a:t>=1…n, (sample mean method) (15)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07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Metropolis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way of generating an arbitrary </a:t>
            </a:r>
            <a:r>
              <a:rPr lang="en-US" dirty="0" err="1"/>
              <a:t>nonuniform</a:t>
            </a:r>
            <a:r>
              <a:rPr lang="en-US" dirty="0"/>
              <a:t> probability distribution was introduced by Metropolis, </a:t>
            </a:r>
            <a:r>
              <a:rPr lang="en-US" dirty="0" err="1"/>
              <a:t>Rosenbluth</a:t>
            </a:r>
            <a:r>
              <a:rPr lang="en-US" dirty="0"/>
              <a:t>, </a:t>
            </a:r>
            <a:r>
              <a:rPr lang="en-US" dirty="0" err="1"/>
              <a:t>Rosenbluth</a:t>
            </a:r>
            <a:r>
              <a:rPr lang="en-US" dirty="0"/>
              <a:t>, and Teller in 1953. </a:t>
            </a:r>
          </a:p>
          <a:p>
            <a:r>
              <a:rPr lang="en-US" dirty="0"/>
              <a:t>The </a:t>
            </a:r>
            <a:r>
              <a:rPr lang="en-US" i="1" dirty="0"/>
              <a:t>Metropolis </a:t>
            </a:r>
            <a:r>
              <a:rPr lang="en-US" dirty="0"/>
              <a:t>algorithm is a special case of an importance sampling procedure in which certain possible sampling attempts are rejected (see Appendix 11C).</a:t>
            </a:r>
          </a:p>
        </p:txBody>
      </p:sp>
    </p:spTree>
    <p:extLst>
      <p:ext uri="{BB962C8B-B14F-4D97-AF65-F5344CB8AC3E}">
        <p14:creationId xmlns:p14="http://schemas.microsoft.com/office/powerpoint/2010/main" val="2040725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Metropolis method is useful for computing averages of the form</a:t>
            </a:r>
          </a:p>
          <a:p>
            <a:r>
              <a:rPr lang="en-US" i="1" dirty="0"/>
              <a:t>⟨f⟩ </a:t>
            </a:r>
            <a:r>
              <a:rPr lang="en-US" dirty="0"/>
              <a:t>=∫f(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dx/[</a:t>
            </a:r>
            <a:r>
              <a:rPr lang="en-US" dirty="0"/>
              <a:t> ∫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dx], </a:t>
            </a:r>
            <a:r>
              <a:rPr lang="en-US" dirty="0"/>
              <a:t>(11.52)</a:t>
            </a:r>
          </a:p>
          <a:p>
            <a:r>
              <a:rPr lang="en-US" dirty="0"/>
              <a:t>where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an arbitrary function that need not be normalized. </a:t>
            </a:r>
          </a:p>
          <a:p>
            <a:r>
              <a:rPr lang="en-US" dirty="0"/>
              <a:t>For simplicity, we introduce the Metropolis algorithm</a:t>
            </a:r>
          </a:p>
          <a:p>
            <a:pPr lvl="1"/>
            <a:r>
              <a:rPr lang="en-US" dirty="0"/>
              <a:t> in the context of estimating one-dimensional definite integrals. </a:t>
            </a:r>
          </a:p>
          <a:p>
            <a:r>
              <a:rPr lang="en-US" dirty="0"/>
              <a:t>Suppose that we wish to use importance sampling to generate random variables according to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44667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Metropolis algorithm produces a random walk of points </a:t>
            </a:r>
            <a:r>
              <a:rPr lang="en-US" i="1" dirty="0"/>
              <a:t>{xi}</a:t>
            </a:r>
          </a:p>
          <a:p>
            <a:pPr lvl="1"/>
            <a:r>
              <a:rPr lang="en-US" dirty="0"/>
              <a:t>whose asymptotic probability distribution approaches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after a large number of steps. </a:t>
            </a:r>
          </a:p>
          <a:p>
            <a:r>
              <a:rPr lang="en-US" dirty="0"/>
              <a:t>The random walk is defined by specifying a </a:t>
            </a:r>
            <a:r>
              <a:rPr lang="en-US" i="1" dirty="0"/>
              <a:t>transition probability T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→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) from one value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to another value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</a:p>
          <a:p>
            <a:r>
              <a:rPr lang="en-US" dirty="0"/>
              <a:t>such that the distribution of points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. . . </a:t>
            </a:r>
            <a:r>
              <a:rPr lang="en-US" dirty="0"/>
              <a:t>converges to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r>
              <a:rPr lang="en-US" dirty="0"/>
              <a:t>It can be shown that it is sufficient (but not necessary) to satisfy the </a:t>
            </a:r>
            <a:r>
              <a:rPr lang="en-US" i="1" dirty="0"/>
              <a:t>detailed balance </a:t>
            </a:r>
            <a:r>
              <a:rPr lang="en-US" dirty="0"/>
              <a:t>condition</a:t>
            </a:r>
          </a:p>
          <a:p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/>
              <a:t>xi</a:t>
            </a:r>
            <a:r>
              <a:rPr lang="fr-FR" dirty="0"/>
              <a:t>)</a:t>
            </a:r>
            <a:r>
              <a:rPr lang="fr-FR" i="1" dirty="0"/>
              <a:t>T</a:t>
            </a:r>
            <a:r>
              <a:rPr lang="fr-FR" dirty="0"/>
              <a:t>(</a:t>
            </a:r>
            <a:r>
              <a:rPr lang="fr-FR" i="1" dirty="0"/>
              <a:t>xi → </a:t>
            </a:r>
            <a:r>
              <a:rPr lang="fr-FR" i="1" dirty="0" err="1"/>
              <a:t>xj</a:t>
            </a:r>
            <a:r>
              <a:rPr lang="fr-FR" dirty="0"/>
              <a:t>) = </a:t>
            </a:r>
            <a:r>
              <a:rPr lang="fr-FR" i="1" dirty="0"/>
              <a:t>p</a:t>
            </a:r>
            <a:r>
              <a:rPr lang="fr-FR" dirty="0"/>
              <a:t>(</a:t>
            </a:r>
            <a:r>
              <a:rPr lang="fr-FR" i="1" dirty="0" err="1"/>
              <a:t>xj</a:t>
            </a:r>
            <a:r>
              <a:rPr lang="fr-FR" dirty="0"/>
              <a:t>)</a:t>
            </a:r>
            <a:r>
              <a:rPr lang="fr-FR" i="1" dirty="0"/>
              <a:t>T</a:t>
            </a:r>
            <a:r>
              <a:rPr lang="fr-FR" dirty="0"/>
              <a:t>(</a:t>
            </a:r>
            <a:r>
              <a:rPr lang="fr-FR" i="1" dirty="0" err="1"/>
              <a:t>xj</a:t>
            </a:r>
            <a:r>
              <a:rPr lang="fr-FR" i="1" dirty="0"/>
              <a:t> → xi</a:t>
            </a:r>
            <a:r>
              <a:rPr lang="fr-FR" dirty="0"/>
              <a:t>)</a:t>
            </a:r>
            <a:r>
              <a:rPr lang="fr-FR" i="1" dirty="0"/>
              <a:t>. </a:t>
            </a:r>
            <a:r>
              <a:rPr lang="fr-FR" dirty="0"/>
              <a:t>(11.53) </a:t>
            </a:r>
          </a:p>
          <a:p>
            <a:pPr lvl="1"/>
            <a:r>
              <a:rPr lang="fr-FR" dirty="0" err="1"/>
              <a:t>We’ll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the </a:t>
            </a:r>
            <a:r>
              <a:rPr lang="fr-FR" dirty="0" err="1"/>
              <a:t>detailed</a:t>
            </a:r>
            <a:r>
              <a:rPr lang="fr-FR" dirty="0"/>
              <a:t> proof in PHYS4370.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485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relation (11.53) does not specify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→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) uniquely. </a:t>
            </a:r>
          </a:p>
          <a:p>
            <a:r>
              <a:rPr lang="en-US" dirty="0"/>
              <a:t>A simple choice of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→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) that is consistent with (11.53) is</a:t>
            </a:r>
          </a:p>
          <a:p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→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) = min[1</a:t>
            </a:r>
            <a:r>
              <a:rPr lang="en-US" i="1" dirty="0"/>
              <a:t>,p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)/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)]</a:t>
            </a:r>
            <a:r>
              <a:rPr lang="en-US" i="1" dirty="0"/>
              <a:t>. </a:t>
            </a:r>
            <a:r>
              <a:rPr lang="en-US" dirty="0"/>
              <a:t>(11.54)</a:t>
            </a:r>
          </a:p>
          <a:p>
            <a:r>
              <a:rPr lang="en-US" dirty="0"/>
              <a:t>If the “walker” is at position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and we wish to generate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, we can implement this choice of</a:t>
            </a:r>
          </a:p>
          <a:p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→ 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) by the following steps:</a:t>
            </a:r>
          </a:p>
        </p:txBody>
      </p:sp>
    </p:spTree>
    <p:extLst>
      <p:ext uri="{BB962C8B-B14F-4D97-AF65-F5344CB8AC3E}">
        <p14:creationId xmlns:p14="http://schemas.microsoft.com/office/powerpoint/2010/main" val="7094422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Choose a trial position </a:t>
            </a:r>
            <a:r>
              <a:rPr lang="en-US" i="1" dirty="0" err="1"/>
              <a:t>x</a:t>
            </a:r>
            <a:r>
              <a:rPr lang="en-US" baseline="-25000" dirty="0" err="1"/>
              <a:t>trial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 err="1"/>
              <a:t>δ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where </a:t>
            </a:r>
            <a:r>
              <a:rPr lang="en-US" i="1" dirty="0" err="1"/>
              <a:t>δi</a:t>
            </a:r>
            <a:r>
              <a:rPr lang="en-US" i="1" dirty="0"/>
              <a:t> </a:t>
            </a:r>
            <a:r>
              <a:rPr lang="en-US" dirty="0"/>
              <a:t>is a uniform random number in the interval </a:t>
            </a:r>
            <a:r>
              <a:rPr lang="el-GR" dirty="0"/>
              <a:t>[</a:t>
            </a:r>
            <a:r>
              <a:rPr lang="el-GR" i="1" dirty="0"/>
              <a:t>−δ, δ</a:t>
            </a:r>
            <a:r>
              <a:rPr lang="el-GR" dirty="0"/>
              <a:t>].</a:t>
            </a:r>
          </a:p>
          <a:p>
            <a:r>
              <a:rPr lang="en-US" dirty="0"/>
              <a:t>2. Calculate </a:t>
            </a:r>
            <a:r>
              <a:rPr lang="en-US" i="1" dirty="0"/>
              <a:t>w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baseline="-25000" dirty="0" err="1"/>
              <a:t>trial</a:t>
            </a:r>
            <a:r>
              <a:rPr lang="en-US" dirty="0"/>
              <a:t>)</a:t>
            </a:r>
            <a:r>
              <a:rPr lang="en-US" i="1" dirty="0"/>
              <a:t>/p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).</a:t>
            </a:r>
          </a:p>
          <a:p>
            <a:r>
              <a:rPr lang="en-US" dirty="0"/>
              <a:t>3. If </a:t>
            </a:r>
            <a:r>
              <a:rPr lang="en-US" i="1" dirty="0"/>
              <a:t>w ≥ </a:t>
            </a:r>
            <a:r>
              <a:rPr lang="en-US" dirty="0"/>
              <a:t>1, accept the change and let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baseline="-25000" dirty="0" err="1"/>
              <a:t>trial</a:t>
            </a:r>
            <a:r>
              <a:rPr lang="en-US" dirty="0"/>
              <a:t>.</a:t>
            </a:r>
          </a:p>
          <a:p>
            <a:r>
              <a:rPr lang="en-US" dirty="0"/>
              <a:t>4. If </a:t>
            </a:r>
            <a:r>
              <a:rPr lang="en-US" i="1" dirty="0"/>
              <a:t>w &lt; </a:t>
            </a:r>
            <a:r>
              <a:rPr lang="en-US" dirty="0"/>
              <a:t>1, generate a random number </a:t>
            </a:r>
            <a:r>
              <a:rPr lang="en-US" i="1" dirty="0"/>
              <a:t>r</a:t>
            </a:r>
            <a:r>
              <a:rPr lang="en-US" dirty="0"/>
              <a:t>.</a:t>
            </a:r>
          </a:p>
          <a:p>
            <a:r>
              <a:rPr lang="en-US" dirty="0"/>
              <a:t>5. If </a:t>
            </a:r>
            <a:r>
              <a:rPr lang="en-US" i="1" dirty="0"/>
              <a:t>r ≤ w</a:t>
            </a:r>
            <a:r>
              <a:rPr lang="en-US" dirty="0"/>
              <a:t>, accept the change and let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x</a:t>
            </a:r>
            <a:r>
              <a:rPr lang="en-US" baseline="-25000" dirty="0" err="1"/>
              <a:t>trial</a:t>
            </a:r>
            <a:r>
              <a:rPr lang="en-US" dirty="0"/>
              <a:t>.</a:t>
            </a:r>
          </a:p>
          <a:p>
            <a:r>
              <a:rPr lang="en-US" dirty="0"/>
              <a:t>6. If the trial change is not accepted, then let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7562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necessary to sample many points of the random walk before the asymptotic probability distribution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attained. </a:t>
            </a:r>
          </a:p>
          <a:p>
            <a:r>
              <a:rPr lang="en-US" dirty="0"/>
              <a:t>How do we choose the maximum step size </a:t>
            </a:r>
            <a:r>
              <a:rPr lang="en-US" i="1" dirty="0"/>
              <a:t>δ</a:t>
            </a:r>
            <a:r>
              <a:rPr lang="en-US" dirty="0"/>
              <a:t>? </a:t>
            </a:r>
          </a:p>
          <a:p>
            <a:r>
              <a:rPr lang="en-US" dirty="0"/>
              <a:t>If </a:t>
            </a:r>
            <a:r>
              <a:rPr lang="en-US" i="1" dirty="0"/>
              <a:t>δ </a:t>
            </a:r>
            <a:r>
              <a:rPr lang="en-US" dirty="0"/>
              <a:t>is too large, only a small percentage of trial steps will be accepted and the sampling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will be inefficient. </a:t>
            </a:r>
          </a:p>
          <a:p>
            <a:r>
              <a:rPr lang="en-US" dirty="0"/>
              <a:t>On the other hand, if </a:t>
            </a:r>
            <a:r>
              <a:rPr lang="en-US" i="1" dirty="0"/>
              <a:t>δ </a:t>
            </a:r>
            <a:r>
              <a:rPr lang="en-US" dirty="0"/>
              <a:t>is too small, a large percentage of trial steps will be accepted, but again the sampling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will be inefficient.</a:t>
            </a:r>
          </a:p>
        </p:txBody>
      </p:sp>
    </p:spTree>
    <p:extLst>
      <p:ext uri="{BB962C8B-B14F-4D97-AF65-F5344CB8AC3E}">
        <p14:creationId xmlns:p14="http://schemas.microsoft.com/office/powerpoint/2010/main" val="32272698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rough criterion for the magnitude of </a:t>
            </a:r>
            <a:r>
              <a:rPr lang="en-US" i="1" dirty="0"/>
              <a:t>δ </a:t>
            </a:r>
            <a:r>
              <a:rPr lang="en-US" dirty="0"/>
              <a:t>is that approximately one third to one half of the trial steps should be accepted. </a:t>
            </a:r>
          </a:p>
          <a:p>
            <a:r>
              <a:rPr lang="en-US" dirty="0"/>
              <a:t>We also wish to choose the value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such that the distribution </a:t>
            </a:r>
            <a:r>
              <a:rPr lang="en-US" i="1" dirty="0"/>
              <a:t>{xi} </a:t>
            </a:r>
            <a:r>
              <a:rPr lang="en-US" dirty="0"/>
              <a:t>will approach the asymptotic distribution as quickly as possible.</a:t>
            </a:r>
          </a:p>
          <a:p>
            <a:r>
              <a:rPr lang="en-US" dirty="0"/>
              <a:t>An obvious choice is to begin the random walk at a value of </a:t>
            </a:r>
            <a:r>
              <a:rPr lang="en-US" i="1" dirty="0"/>
              <a:t>x </a:t>
            </a:r>
            <a:r>
              <a:rPr lang="en-US" dirty="0"/>
              <a:t>at which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 maximum. </a:t>
            </a:r>
          </a:p>
          <a:p>
            <a:r>
              <a:rPr lang="en-US" dirty="0"/>
              <a:t>A code fragment that implements the Metropolis algorithm is given below.</a:t>
            </a:r>
          </a:p>
        </p:txBody>
      </p:sp>
    </p:spTree>
    <p:extLst>
      <p:ext uri="{BB962C8B-B14F-4D97-AF65-F5344CB8AC3E}">
        <p14:creationId xmlns:p14="http://schemas.microsoft.com/office/powerpoint/2010/main" val="30229161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525963"/>
          </a:xfrm>
        </p:spPr>
        <p:txBody>
          <a:bodyPr/>
          <a:lstStyle/>
          <a:p>
            <a:r>
              <a:rPr lang="en-US" dirty="0"/>
              <a:t>Read neutron transport section if you are interested. 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260648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double </a:t>
            </a:r>
            <a:r>
              <a:rPr lang="en-US" dirty="0" err="1"/>
              <a:t>xtrial</a:t>
            </a:r>
            <a:r>
              <a:rPr lang="en-US" dirty="0"/>
              <a:t> = x + (2* </a:t>
            </a:r>
            <a:r>
              <a:rPr lang="en-US" dirty="0" err="1"/>
              <a:t>rnd.nextDouble</a:t>
            </a:r>
            <a:r>
              <a:rPr lang="en-US" dirty="0"/>
              <a:t> ( ) </a:t>
            </a:r>
            <a:r>
              <a:rPr lang="en-US" i="1" dirty="0"/>
              <a:t>- </a:t>
            </a:r>
            <a:r>
              <a:rPr lang="en-US" dirty="0"/>
              <a:t>1.0 ) * delta;</a:t>
            </a:r>
          </a:p>
          <a:p>
            <a:r>
              <a:rPr lang="en-US" b="1" dirty="0"/>
              <a:t>double </a:t>
            </a:r>
            <a:r>
              <a:rPr lang="en-US" dirty="0"/>
              <a:t>w = p( </a:t>
            </a:r>
            <a:r>
              <a:rPr lang="en-US" dirty="0" err="1"/>
              <a:t>xtrial</a:t>
            </a:r>
            <a:r>
              <a:rPr lang="en-US" dirty="0"/>
              <a:t> )/p( x ) ;</a:t>
            </a:r>
          </a:p>
          <a:p>
            <a:r>
              <a:rPr lang="pl-PL" b="1" dirty="0"/>
              <a:t>i f </a:t>
            </a:r>
            <a:r>
              <a:rPr lang="pl-PL" dirty="0"/>
              <a:t>(w </a:t>
            </a:r>
            <a:r>
              <a:rPr lang="pl-PL" i="1" dirty="0"/>
              <a:t>&gt; </a:t>
            </a:r>
            <a:r>
              <a:rPr lang="pl-PL" dirty="0"/>
              <a:t>1 </a:t>
            </a:r>
            <a:r>
              <a:rPr lang="en-US" i="1" dirty="0"/>
              <a:t>|| </a:t>
            </a:r>
            <a:r>
              <a:rPr lang="pl-PL" dirty="0"/>
              <a:t>w </a:t>
            </a:r>
            <a:r>
              <a:rPr lang="pl-PL" i="1" dirty="0"/>
              <a:t>&gt; </a:t>
            </a:r>
            <a:r>
              <a:rPr lang="pl-PL" dirty="0"/>
              <a:t>rnd.nextDouble ( ) ) </a:t>
            </a:r>
            <a:r>
              <a:rPr lang="en-US" i="1" dirty="0"/>
              <a:t>{</a:t>
            </a:r>
            <a:endParaRPr lang="pl-PL" i="1" dirty="0"/>
          </a:p>
          <a:p>
            <a:r>
              <a:rPr lang="pt-BR" dirty="0"/>
              <a:t>x = xtrial ;</a:t>
            </a:r>
          </a:p>
          <a:p>
            <a:r>
              <a:rPr lang="en-US" dirty="0" err="1"/>
              <a:t>naccept</a:t>
            </a:r>
            <a:r>
              <a:rPr lang="en-US" dirty="0"/>
              <a:t>++; </a:t>
            </a:r>
            <a:r>
              <a:rPr lang="en-US" i="1" dirty="0"/>
              <a:t>// number of acceptances</a:t>
            </a:r>
          </a:p>
          <a:p>
            <a:r>
              <a:rPr lang="en-US" i="1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151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19"/>
          <a:stretch/>
        </p:blipFill>
        <p:spPr bwMode="auto">
          <a:xfrm>
            <a:off x="94833" y="260648"/>
            <a:ext cx="872563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4055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2"/>
          <a:stretch/>
        </p:blipFill>
        <p:spPr bwMode="auto">
          <a:xfrm>
            <a:off x="-252536" y="1412776"/>
            <a:ext cx="979269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BE6B0-C642-45F5-87B1-8A960C24F515}"/>
              </a:ext>
            </a:extLst>
          </p:cNvPr>
          <p:cNvSpPr txBox="1"/>
          <p:nvPr/>
        </p:nvSpPr>
        <p:spPr>
          <a:xfrm>
            <a:off x="251520" y="47251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HW3 is optional in this year</a:t>
            </a:r>
          </a:p>
        </p:txBody>
      </p:sp>
    </p:spTree>
    <p:extLst>
      <p:ext uri="{BB962C8B-B14F-4D97-AF65-F5344CB8AC3E}">
        <p14:creationId xmlns:p14="http://schemas.microsoft.com/office/powerpoint/2010/main" val="57591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xi </a:t>
            </a:r>
            <a:r>
              <a:rPr lang="en-US" dirty="0"/>
              <a:t>are random numbers distributed uniformly in the interval </a:t>
            </a:r>
            <a:r>
              <a:rPr lang="en-US" i="1" dirty="0"/>
              <a:t>a ≤ xi ≤ b</a:t>
            </a:r>
            <a:r>
              <a:rPr lang="en-US" dirty="0"/>
              <a:t>, and </a:t>
            </a:r>
            <a:r>
              <a:rPr lang="en-US" i="1" dirty="0"/>
              <a:t>n </a:t>
            </a:r>
            <a:r>
              <a:rPr lang="en-US" dirty="0"/>
              <a:t>is the number of samples.</a:t>
            </a:r>
          </a:p>
          <a:p>
            <a:r>
              <a:rPr lang="en-US" dirty="0"/>
              <a:t>Note that the forms of (3) and (15) are formally identical except that the </a:t>
            </a:r>
            <a:r>
              <a:rPr lang="en-US" i="1" dirty="0"/>
              <a:t>n </a:t>
            </a:r>
            <a:r>
              <a:rPr lang="en-US" dirty="0"/>
              <a:t>points are chosen with equal spacing in (3) and with random spacing in (15). </a:t>
            </a:r>
          </a:p>
          <a:p>
            <a:r>
              <a:rPr lang="en-US" dirty="0"/>
              <a:t>We will find that for low dimensional integrals (3) is more accurate, but for higher dimensional integrals (15) does better.</a:t>
            </a:r>
          </a:p>
        </p:txBody>
      </p:sp>
    </p:spTree>
    <p:extLst>
      <p:ext uri="{BB962C8B-B14F-4D97-AF65-F5344CB8AC3E}">
        <p14:creationId xmlns:p14="http://schemas.microsoft.com/office/powerpoint/2010/main" val="24815418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Error Estimates for Numerical Integration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derive the dependence of the truncation error on the number of intervals for the numerical integration methods considered in Sections 11.1 and 11.3. </a:t>
            </a:r>
          </a:p>
          <a:p>
            <a:r>
              <a:rPr lang="en-US" dirty="0"/>
              <a:t>These estimates are based on the assumed adequacy of the Taylor series expansion of the integrand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):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+ </a:t>
            </a:r>
            <a:r>
              <a:rPr lang="en-US" i="1" dirty="0"/>
              <a:t>f′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n-US" i="1" dirty="0"/>
              <a:t>x − xi</a:t>
            </a:r>
            <a:r>
              <a:rPr lang="en-US" dirty="0"/>
              <a:t>) +1/2</a:t>
            </a:r>
            <a:r>
              <a:rPr lang="en-US" i="1" dirty="0"/>
              <a:t>f′′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n-US" i="1" dirty="0"/>
              <a:t>x − xi</a:t>
            </a:r>
            <a:r>
              <a:rPr lang="en-US" dirty="0"/>
              <a:t>)2 + </a:t>
            </a:r>
            <a:r>
              <a:rPr lang="en-US" i="1" dirty="0"/>
              <a:t>. . . , </a:t>
            </a:r>
            <a:r>
              <a:rPr lang="en-US" dirty="0"/>
              <a:t>(11.64)</a:t>
            </a:r>
          </a:p>
        </p:txBody>
      </p:sp>
    </p:spTree>
    <p:extLst>
      <p:ext uri="{BB962C8B-B14F-4D97-AF65-F5344CB8AC3E}">
        <p14:creationId xmlns:p14="http://schemas.microsoft.com/office/powerpoint/2010/main" val="29675931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the integration of (11.1) in the interval </a:t>
            </a:r>
            <a:r>
              <a:rPr lang="en-US" i="1" dirty="0"/>
              <a:t>xi ≤ x ≤ xi</a:t>
            </a:r>
            <a:r>
              <a:rPr lang="en-US" dirty="0"/>
              <a:t>+1:</a:t>
            </a:r>
          </a:p>
          <a:p>
            <a:r>
              <a:rPr lang="en-US" dirty="0"/>
              <a:t>∫ </a:t>
            </a:r>
            <a:r>
              <a:rPr lang="en-US" i="1" baseline="30000" dirty="0"/>
              <a:t>xi</a:t>
            </a:r>
            <a:r>
              <a:rPr lang="en-US" baseline="30000" dirty="0"/>
              <a:t>+1</a:t>
            </a:r>
            <a:r>
              <a:rPr lang="en-US" dirty="0"/>
              <a:t> </a:t>
            </a:r>
            <a:r>
              <a:rPr lang="en-US" i="1" baseline="-25000" dirty="0"/>
              <a:t>xi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x </a:t>
            </a:r>
            <a:r>
              <a:rPr lang="en-US" dirty="0"/>
              <a:t>+1/2</a:t>
            </a:r>
            <a:r>
              <a:rPr lang="en-US" i="1" dirty="0"/>
              <a:t>f′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+1/6</a:t>
            </a:r>
            <a:r>
              <a:rPr lang="en-US" i="1" dirty="0"/>
              <a:t>f′′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i="1" dirty="0"/>
              <a:t>. . . </a:t>
            </a:r>
            <a:r>
              <a:rPr lang="en-US" dirty="0"/>
              <a:t>(11.65)</a:t>
            </a:r>
          </a:p>
          <a:p>
            <a:r>
              <a:rPr lang="en-US" dirty="0"/>
              <a:t>We first estimate the error associated with the rectangular approximation with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evaluated at the left side of each interval.</a:t>
            </a:r>
          </a:p>
        </p:txBody>
      </p:sp>
    </p:spTree>
    <p:extLst>
      <p:ext uri="{BB962C8B-B14F-4D97-AF65-F5344CB8AC3E}">
        <p14:creationId xmlns:p14="http://schemas.microsoft.com/office/powerpoint/2010/main" val="10809378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error </a:t>
            </a:r>
            <a:r>
              <a:rPr lang="en-US" dirty="0" err="1"/>
              <a:t>Δ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 the interval [</a:t>
            </a:r>
            <a:r>
              <a:rPr lang="en-US" i="1" dirty="0"/>
              <a:t>xi, xi</a:t>
            </a:r>
            <a:r>
              <a:rPr lang="en-US" dirty="0"/>
              <a:t>+1] is the difference between (11.65) and the estimate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:</a:t>
            </a:r>
          </a:p>
          <a:p>
            <a:r>
              <a:rPr lang="el-GR" dirty="0"/>
              <a:t>Δ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=[∫ </a:t>
            </a:r>
            <a:r>
              <a:rPr lang="en-US" i="1" baseline="30000" dirty="0"/>
              <a:t>xi</a:t>
            </a:r>
            <a:r>
              <a:rPr lang="en-US" baseline="30000" dirty="0"/>
              <a:t>+1</a:t>
            </a:r>
            <a:r>
              <a:rPr lang="en-US" i="1" baseline="-25000" dirty="0"/>
              <a:t>xi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</a:t>
            </a:r>
            <a:r>
              <a:rPr lang="en-US" dirty="0"/>
              <a:t>]</a:t>
            </a:r>
            <a:r>
              <a:rPr lang="en-US" i="1" dirty="0"/>
              <a:t>− 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x ≈ </a:t>
            </a:r>
            <a:r>
              <a:rPr lang="en-US" dirty="0"/>
              <a:t>1/2</a:t>
            </a:r>
            <a:r>
              <a:rPr lang="en-US" i="1" dirty="0"/>
              <a:t>f′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i="1" dirty="0"/>
              <a:t>. </a:t>
            </a:r>
            <a:r>
              <a:rPr lang="en-US" dirty="0"/>
              <a:t>(11.66)</a:t>
            </a:r>
          </a:p>
          <a:p>
            <a:r>
              <a:rPr lang="en-US" dirty="0"/>
              <a:t>We see that to leading order in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the error in each interval is order 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. Because there are a total of </a:t>
            </a:r>
            <a:r>
              <a:rPr lang="en-US" i="1" dirty="0"/>
              <a:t>n </a:t>
            </a:r>
            <a:r>
              <a:rPr lang="en-US" dirty="0"/>
              <a:t>intervals and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/>
              <a:t>b − a</a:t>
            </a:r>
            <a:r>
              <a:rPr lang="en-US" dirty="0"/>
              <a:t>)</a:t>
            </a:r>
            <a:r>
              <a:rPr lang="en-US" i="1" dirty="0"/>
              <a:t>/n</a:t>
            </a:r>
            <a:r>
              <a:rPr lang="en-US" dirty="0"/>
              <a:t>, </a:t>
            </a:r>
          </a:p>
          <a:p>
            <a:r>
              <a:rPr lang="en-US" dirty="0"/>
              <a:t>the total error associated with the rectangular approximation is </a:t>
            </a:r>
            <a:r>
              <a:rPr lang="en-US" i="1" dirty="0" err="1"/>
              <a:t>n</a:t>
            </a:r>
            <a:r>
              <a:rPr lang="en-US" dirty="0" err="1"/>
              <a:t>Δ</a:t>
            </a:r>
            <a:r>
              <a:rPr lang="en-US" i="1" baseline="-25000" dirty="0" err="1"/>
              <a:t>i</a:t>
            </a:r>
            <a:r>
              <a:rPr lang="en-US" i="1" dirty="0"/>
              <a:t> ∼ n</a:t>
            </a:r>
            <a:r>
              <a:rPr lang="en-US" dirty="0"/>
              <a:t>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∼ 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8367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estimated error associated with the trapezoidal approximation can be found in the same way. </a:t>
            </a:r>
          </a:p>
          <a:p>
            <a:r>
              <a:rPr lang="en-US" dirty="0"/>
              <a:t>The error in the interval [</a:t>
            </a:r>
            <a:r>
              <a:rPr lang="en-US" i="1" dirty="0"/>
              <a:t>xi, xi</a:t>
            </a:r>
            <a:r>
              <a:rPr lang="en-US" dirty="0"/>
              <a:t>+1] is the difference between the exact integral and the estimate,</a:t>
            </a:r>
          </a:p>
          <a:p>
            <a:r>
              <a:rPr lang="en-US" dirty="0"/>
              <a:t>1/2 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+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+1)]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:</a:t>
            </a:r>
          </a:p>
          <a:p>
            <a:r>
              <a:rPr lang="el-GR" dirty="0"/>
              <a:t>Δ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=[ ∫ </a:t>
            </a:r>
            <a:r>
              <a:rPr lang="en-US" i="1" baseline="30000" dirty="0"/>
              <a:t>xi</a:t>
            </a:r>
            <a:r>
              <a:rPr lang="en-US" baseline="30000" dirty="0"/>
              <a:t>+1</a:t>
            </a:r>
            <a:r>
              <a:rPr lang="en-US" i="1" baseline="-25000" dirty="0"/>
              <a:t>xi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</a:t>
            </a:r>
            <a:r>
              <a:rPr lang="en-US" dirty="0"/>
              <a:t>]</a:t>
            </a:r>
            <a:r>
              <a:rPr lang="en-US" i="1" dirty="0"/>
              <a:t>− </a:t>
            </a:r>
            <a:r>
              <a:rPr lang="en-US" dirty="0"/>
              <a:t>½ [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+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+1)]</a:t>
            </a:r>
            <a:r>
              <a:rPr lang="el-GR" dirty="0"/>
              <a:t>Δ</a:t>
            </a:r>
            <a:r>
              <a:rPr lang="en-US" i="1" dirty="0"/>
              <a:t>x. </a:t>
            </a:r>
            <a:r>
              <a:rPr lang="en-US" dirty="0"/>
              <a:t>(11.67)</a:t>
            </a:r>
          </a:p>
        </p:txBody>
      </p:sp>
    </p:spTree>
    <p:extLst>
      <p:ext uri="{BB962C8B-B14F-4D97-AF65-F5344CB8AC3E}">
        <p14:creationId xmlns:p14="http://schemas.microsoft.com/office/powerpoint/2010/main" val="360204523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use (11.65) to estimate the integral and (11.64) to estimate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+1) in (11.67), </a:t>
            </a:r>
          </a:p>
          <a:p>
            <a:r>
              <a:rPr lang="en-US" dirty="0"/>
              <a:t>we find that the term proportional to </a:t>
            </a:r>
            <a:r>
              <a:rPr lang="en-US" i="1" dirty="0"/>
              <a:t>f′ </a:t>
            </a:r>
            <a:r>
              <a:rPr lang="en-US" dirty="0"/>
              <a:t>cancels and that the error associated with one interval is order 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r>
              <a:rPr lang="en-US" dirty="0"/>
              <a:t>Hence, the total error in the interval [</a:t>
            </a:r>
            <a:r>
              <a:rPr lang="en-US" i="1" dirty="0"/>
              <a:t>a, b</a:t>
            </a:r>
            <a:r>
              <a:rPr lang="en-US" dirty="0"/>
              <a:t>] associated with the trapezoidal approximation is order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6552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Simpson’s rule is based on fitting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in the interval [</a:t>
            </a:r>
            <a:r>
              <a:rPr lang="en-US" i="1" dirty="0"/>
              <a:t>xi−</a:t>
            </a:r>
            <a:r>
              <a:rPr lang="en-US" dirty="0"/>
              <a:t>1</a:t>
            </a:r>
            <a:r>
              <a:rPr lang="en-US" i="1" dirty="0"/>
              <a:t>, xi</a:t>
            </a:r>
            <a:r>
              <a:rPr lang="en-US" dirty="0"/>
              <a:t>+1] to a parabola,</a:t>
            </a:r>
          </a:p>
          <a:p>
            <a:r>
              <a:rPr lang="en-US" dirty="0"/>
              <a:t>error terms proportional to </a:t>
            </a:r>
            <a:r>
              <a:rPr lang="en-US" i="1" dirty="0"/>
              <a:t>f′′ </a:t>
            </a:r>
            <a:r>
              <a:rPr lang="en-US" dirty="0"/>
              <a:t>cancel. </a:t>
            </a:r>
          </a:p>
          <a:p>
            <a:r>
              <a:rPr lang="en-US" dirty="0"/>
              <a:t>We might expect that error terms of order </a:t>
            </a:r>
            <a:r>
              <a:rPr lang="en-US" i="1" dirty="0"/>
              <a:t>f′′′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4 </a:t>
            </a:r>
            <a:r>
              <a:rPr lang="en-US" dirty="0"/>
              <a:t>contribute, </a:t>
            </a:r>
          </a:p>
          <a:p>
            <a:r>
              <a:rPr lang="en-US" dirty="0"/>
              <a:t>but these terms cancel by virtue of their symmetry.</a:t>
            </a:r>
          </a:p>
        </p:txBody>
      </p:sp>
    </p:spTree>
    <p:extLst>
      <p:ext uri="{BB962C8B-B14F-4D97-AF65-F5344CB8AC3E}">
        <p14:creationId xmlns:p14="http://schemas.microsoft.com/office/powerpoint/2010/main" val="2431681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Hence the 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 term of the Taylor expansion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adequately represented by Simpson’s rule. </a:t>
            </a:r>
          </a:p>
          <a:p>
            <a:r>
              <a:rPr lang="en-US" dirty="0"/>
              <a:t>If we retain the 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4</a:t>
            </a:r>
            <a:r>
              <a:rPr lang="en-US" dirty="0"/>
              <a:t> term in the Taylor series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</a:p>
          <a:p>
            <a:r>
              <a:rPr lang="en-US" dirty="0"/>
              <a:t>we find that the error in the interval [</a:t>
            </a:r>
            <a:r>
              <a:rPr lang="en-US" i="1" dirty="0"/>
              <a:t>xi, xi</a:t>
            </a:r>
            <a:r>
              <a:rPr lang="en-US" dirty="0"/>
              <a:t>+1] is of order </a:t>
            </a:r>
            <a:r>
              <a:rPr lang="en-US" i="1" dirty="0"/>
              <a:t>f′′′′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5</a:t>
            </a:r>
            <a:r>
              <a:rPr lang="en-US" dirty="0"/>
              <a:t> </a:t>
            </a:r>
          </a:p>
          <a:p>
            <a:r>
              <a:rPr lang="en-US" dirty="0"/>
              <a:t>and that the total error in the interval [</a:t>
            </a:r>
            <a:r>
              <a:rPr lang="en-US" i="1" dirty="0"/>
              <a:t>a, b</a:t>
            </a:r>
            <a:r>
              <a:rPr lang="en-US" dirty="0"/>
              <a:t>] associated with Simpson’s rule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4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917456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error estimates can be extended to two dimensions in a similar manner. </a:t>
            </a:r>
          </a:p>
          <a:p>
            <a:r>
              <a:rPr lang="en-US" dirty="0"/>
              <a:t>The two dimensional integral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is the volume under the surface determined by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).</a:t>
            </a:r>
          </a:p>
          <a:p>
            <a:r>
              <a:rPr lang="en-US" dirty="0"/>
              <a:t> In the “rectangular” approximation, </a:t>
            </a:r>
          </a:p>
          <a:p>
            <a:r>
              <a:rPr lang="en-US" dirty="0"/>
              <a:t>the integral is written as a sum of the volumes of parallelograms</a:t>
            </a:r>
          </a:p>
          <a:p>
            <a:pPr lvl="1"/>
            <a:r>
              <a:rPr lang="en-US" dirty="0"/>
              <a:t>with cross sectional area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and a height determined by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at one corner.</a:t>
            </a:r>
          </a:p>
        </p:txBody>
      </p:sp>
    </p:spTree>
    <p:extLst>
      <p:ext uri="{BB962C8B-B14F-4D97-AF65-F5344CB8AC3E}">
        <p14:creationId xmlns:p14="http://schemas.microsoft.com/office/powerpoint/2010/main" val="35500911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determine the error, we expand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in a Taylor series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 +(</a:t>
            </a:r>
            <a:r>
              <a:rPr lang="en-US" i="1" dirty="0"/>
              <a:t>∂f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)/</a:t>
            </a:r>
            <a:r>
              <a:rPr lang="en-US" i="1" dirty="0"/>
              <a:t>∂x)  </a:t>
            </a:r>
            <a:r>
              <a:rPr lang="en-US" dirty="0"/>
              <a:t>(</a:t>
            </a:r>
            <a:r>
              <a:rPr lang="en-US" i="1" dirty="0"/>
              <a:t>x − xi</a:t>
            </a:r>
            <a:r>
              <a:rPr lang="en-US" dirty="0"/>
              <a:t>) + (</a:t>
            </a:r>
            <a:r>
              <a:rPr lang="en-US" i="1" dirty="0"/>
              <a:t>∂f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 /</a:t>
            </a:r>
            <a:r>
              <a:rPr lang="en-US" i="1" dirty="0"/>
              <a:t>∂y) </a:t>
            </a:r>
            <a:r>
              <a:rPr lang="en-US" dirty="0"/>
              <a:t>(</a:t>
            </a:r>
            <a:r>
              <a:rPr lang="en-US" i="1" dirty="0"/>
              <a:t>y − </a:t>
            </a:r>
            <a:r>
              <a:rPr lang="en-US" i="1" dirty="0" err="1"/>
              <a:t>yi</a:t>
            </a:r>
            <a:r>
              <a:rPr lang="en-US" dirty="0"/>
              <a:t>) + </a:t>
            </a:r>
            <a:r>
              <a:rPr lang="en-US" i="1" dirty="0"/>
              <a:t>. . . , </a:t>
            </a:r>
            <a:r>
              <a:rPr lang="en-US" dirty="0"/>
              <a:t>(11.68)</a:t>
            </a:r>
          </a:p>
          <a:p>
            <a:r>
              <a:rPr lang="en-US" dirty="0"/>
              <a:t>and write the error as</a:t>
            </a:r>
          </a:p>
          <a:p>
            <a:r>
              <a:rPr lang="el-GR" dirty="0"/>
              <a:t>Δ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=[∫ ∫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y</a:t>
            </a:r>
            <a:r>
              <a:rPr lang="en-US" dirty="0"/>
              <a:t>) </a:t>
            </a:r>
            <a:r>
              <a:rPr lang="en-US" i="1" dirty="0" err="1"/>
              <a:t>dxdy</a:t>
            </a:r>
            <a:r>
              <a:rPr lang="en-US" dirty="0"/>
              <a:t>]</a:t>
            </a:r>
            <a:r>
              <a:rPr lang="en-US" i="1" dirty="0"/>
              <a:t>− 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l-GR" dirty="0"/>
              <a:t>Δ</a:t>
            </a:r>
            <a:r>
              <a:rPr lang="en-US" i="1" dirty="0"/>
              <a:t>y. </a:t>
            </a:r>
            <a:r>
              <a:rPr lang="en-US" dirty="0"/>
              <a:t>(11.69)</a:t>
            </a:r>
          </a:p>
        </p:txBody>
      </p:sp>
    </p:spTree>
    <p:extLst>
      <p:ext uri="{BB962C8B-B14F-4D97-AF65-F5344CB8AC3E}">
        <p14:creationId xmlns:p14="http://schemas.microsoft.com/office/powerpoint/2010/main" val="5486870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substitute (11.68) into (11.69) and integrate each term, </a:t>
            </a:r>
          </a:p>
          <a:p>
            <a:r>
              <a:rPr lang="en-US" dirty="0"/>
              <a:t>we find that the term proportional to </a:t>
            </a:r>
            <a:r>
              <a:rPr lang="en-US" i="1" dirty="0"/>
              <a:t>f </a:t>
            </a:r>
            <a:r>
              <a:rPr lang="en-US" dirty="0"/>
              <a:t>cancels </a:t>
            </a:r>
          </a:p>
          <a:p>
            <a:r>
              <a:rPr lang="en-US" dirty="0"/>
              <a:t>and the integral of (</a:t>
            </a:r>
            <a:r>
              <a:rPr lang="en-US" i="1" dirty="0"/>
              <a:t>x − 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i="1" dirty="0"/>
              <a:t>dx </a:t>
            </a:r>
            <a:r>
              <a:rPr lang="en-US" dirty="0"/>
              <a:t>yields 1/2(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 The integral of this term with respect to </a:t>
            </a:r>
            <a:r>
              <a:rPr lang="en-US" i="1" dirty="0" err="1"/>
              <a:t>dy</a:t>
            </a:r>
            <a:r>
              <a:rPr lang="en-US" i="1" dirty="0"/>
              <a:t> </a:t>
            </a:r>
            <a:r>
              <a:rPr lang="en-US" dirty="0"/>
              <a:t>gives another factor of 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dirty="0"/>
              <a:t>. </a:t>
            </a:r>
          </a:p>
          <a:p>
            <a:r>
              <a:rPr lang="en-US" dirty="0"/>
              <a:t>The integral of the term proportional to (</a:t>
            </a:r>
            <a:r>
              <a:rPr lang="en-US" i="1" dirty="0"/>
              <a:t>y −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 yields a similar contribution.</a:t>
            </a:r>
          </a:p>
        </p:txBody>
      </p:sp>
    </p:spTree>
    <p:extLst>
      <p:ext uri="{BB962C8B-B14F-4D97-AF65-F5344CB8AC3E}">
        <p14:creationId xmlns:p14="http://schemas.microsoft.com/office/powerpoint/2010/main" val="383871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program that implements the hit or miss method is given in Listing 4. </a:t>
            </a:r>
          </a:p>
          <a:p>
            <a:r>
              <a:rPr lang="en-US" dirty="0"/>
              <a:t>Note the use of the Random class and the methods </a:t>
            </a:r>
            <a:r>
              <a:rPr lang="en-US" dirty="0" err="1"/>
              <a:t>setSeed</a:t>
            </a:r>
            <a:r>
              <a:rPr lang="en-US" dirty="0"/>
              <a:t> and </a:t>
            </a:r>
            <a:r>
              <a:rPr lang="en-US" dirty="0" err="1"/>
              <a:t>nextDouble</a:t>
            </a:r>
            <a:r>
              <a:rPr lang="en-US" dirty="0"/>
              <a:t>(). </a:t>
            </a:r>
          </a:p>
          <a:p>
            <a:r>
              <a:rPr lang="en-US" dirty="0"/>
              <a:t>The primary reason that it is desirable to specify the seed </a:t>
            </a:r>
          </a:p>
          <a:p>
            <a:pPr lvl="1"/>
            <a:r>
              <a:rPr lang="en-US" dirty="0"/>
              <a:t>rather than to choose it more or less at random from the time (as is done by </a:t>
            </a:r>
            <a:r>
              <a:rPr lang="en-US" dirty="0" err="1"/>
              <a:t>Math.random</a:t>
            </a:r>
            <a:r>
              <a:rPr lang="en-US" dirty="0"/>
              <a:t>()) </a:t>
            </a:r>
          </a:p>
          <a:p>
            <a:pPr lvl="1"/>
            <a:r>
              <a:rPr lang="en-US" dirty="0"/>
              <a:t>is that it is convenient to use the same random number sequence when testing a Monte Carlo program.</a:t>
            </a:r>
          </a:p>
        </p:txBody>
      </p:sp>
    </p:spTree>
    <p:extLst>
      <p:ext uri="{BB962C8B-B14F-4D97-AF65-F5344CB8AC3E}">
        <p14:creationId xmlns:p14="http://schemas.microsoft.com/office/powerpoint/2010/main" val="38852433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Because </a:t>
            </a:r>
            <a:r>
              <a:rPr lang="en-US" dirty="0" err="1"/>
              <a:t>Δ</a:t>
            </a:r>
            <a:r>
              <a:rPr lang="en-US" i="1" dirty="0" err="1"/>
              <a:t>y</a:t>
            </a:r>
            <a:r>
              <a:rPr lang="en-US" i="1" dirty="0"/>
              <a:t> </a:t>
            </a:r>
            <a:r>
              <a:rPr lang="en-US" dirty="0"/>
              <a:t>also is order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, </a:t>
            </a:r>
          </a:p>
          <a:p>
            <a:r>
              <a:rPr lang="en-US" dirty="0"/>
              <a:t>the error associated with the intervals [</a:t>
            </a:r>
            <a:r>
              <a:rPr lang="en-US" i="1" dirty="0"/>
              <a:t>xi, xi</a:t>
            </a:r>
            <a:r>
              <a:rPr lang="en-US" dirty="0"/>
              <a:t>+1] and [</a:t>
            </a:r>
            <a:r>
              <a:rPr lang="en-US" i="1" dirty="0" err="1"/>
              <a:t>yi</a:t>
            </a:r>
            <a:r>
              <a:rPr lang="en-US" i="1" dirty="0"/>
              <a:t>, yi</a:t>
            </a:r>
            <a:r>
              <a:rPr lang="en-US" dirty="0"/>
              <a:t>+1] is to leading order in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:</a:t>
            </a:r>
          </a:p>
          <a:p>
            <a:r>
              <a:rPr lang="el-GR" dirty="0"/>
              <a:t>Δ</a:t>
            </a:r>
            <a:r>
              <a:rPr lang="en-US" i="1" dirty="0" err="1"/>
              <a:t>i</a:t>
            </a:r>
            <a:r>
              <a:rPr lang="en-US" i="1" dirty="0"/>
              <a:t> ≈ </a:t>
            </a:r>
            <a:r>
              <a:rPr lang="en-US" dirty="0"/>
              <a:t>1/2[</a:t>
            </a:r>
            <a:r>
              <a:rPr lang="en-US" i="1" dirty="0" err="1"/>
              <a:t>f′x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 + </a:t>
            </a:r>
            <a:r>
              <a:rPr lang="en-US" i="1" dirty="0" err="1"/>
              <a:t>f′y</a:t>
            </a:r>
            <a:r>
              <a:rPr lang="en-US" dirty="0"/>
              <a:t>(</a:t>
            </a:r>
            <a:r>
              <a:rPr lang="en-US" i="1" dirty="0"/>
              <a:t>xi, </a:t>
            </a:r>
            <a:r>
              <a:rPr lang="en-US" i="1" dirty="0" err="1"/>
              <a:t>yi</a:t>
            </a:r>
            <a:r>
              <a:rPr lang="en-US" dirty="0"/>
              <a:t>)](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i="1" dirty="0"/>
              <a:t>. </a:t>
            </a:r>
            <a:r>
              <a:rPr lang="en-US" dirty="0"/>
              <a:t>(11.70)</a:t>
            </a:r>
          </a:p>
          <a:p>
            <a:r>
              <a:rPr lang="en-US" dirty="0"/>
              <a:t>We see that the error associated with one parallelogram is order 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  <a:p>
            <a:r>
              <a:rPr lang="en-US" dirty="0"/>
              <a:t>Because there are </a:t>
            </a:r>
            <a:r>
              <a:rPr lang="en-US" i="1" dirty="0"/>
              <a:t>n </a:t>
            </a:r>
            <a:r>
              <a:rPr lang="en-US" dirty="0"/>
              <a:t>parallelograms, </a:t>
            </a:r>
          </a:p>
          <a:p>
            <a:r>
              <a:rPr lang="en-US" dirty="0"/>
              <a:t>the total error is order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  <a:p>
            <a:r>
              <a:rPr lang="en-US" dirty="0"/>
              <a:t>However in two dimensions, </a:t>
            </a:r>
            <a:r>
              <a:rPr lang="en-US" i="1" dirty="0"/>
              <a:t>n </a:t>
            </a:r>
            <a:r>
              <a:rPr lang="en-US" dirty="0"/>
              <a:t>= </a:t>
            </a:r>
            <a:r>
              <a:rPr lang="en-US" i="1" dirty="0"/>
              <a:t>A/</a:t>
            </a:r>
            <a:r>
              <a:rPr lang="en-US" dirty="0"/>
              <a:t>(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, </a:t>
            </a:r>
          </a:p>
          <a:p>
            <a:r>
              <a:rPr lang="en-US" dirty="0"/>
              <a:t>And hence the total error is order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In contrast, the total error in one dimension is order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1501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corresponding error estimates for the two-dimensional generalizations of the trapezoidal approximation and Simpson’s rule are order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2</a:t>
            </a:r>
            <a:r>
              <a:rPr lang="en-US" dirty="0"/>
              <a:t> respectively. </a:t>
            </a:r>
          </a:p>
          <a:p>
            <a:r>
              <a:rPr lang="en-US" dirty="0"/>
              <a:t>In general, if the error goes as order </a:t>
            </a:r>
            <a:r>
              <a:rPr lang="en-US" i="1" dirty="0"/>
              <a:t>n</a:t>
            </a:r>
            <a:r>
              <a:rPr lang="en-US" i="1" baseline="30000" dirty="0"/>
              <a:t>−a</a:t>
            </a:r>
            <a:r>
              <a:rPr lang="en-US" i="1" dirty="0"/>
              <a:t> </a:t>
            </a:r>
            <a:r>
              <a:rPr lang="en-US" dirty="0"/>
              <a:t>in one dimension, </a:t>
            </a:r>
          </a:p>
          <a:p>
            <a:r>
              <a:rPr lang="en-US" dirty="0"/>
              <a:t>then the error in </a:t>
            </a:r>
            <a:r>
              <a:rPr lang="en-US" i="1" dirty="0"/>
              <a:t>d </a:t>
            </a:r>
            <a:r>
              <a:rPr lang="en-US" dirty="0"/>
              <a:t>dimensions goes as </a:t>
            </a:r>
            <a:r>
              <a:rPr lang="en-US" i="1" dirty="0"/>
              <a:t>n</a:t>
            </a:r>
            <a:r>
              <a:rPr lang="en-US" i="1" baseline="30000" dirty="0"/>
              <a:t>−a/d</a:t>
            </a:r>
            <a:r>
              <a:rPr lang="en-US" dirty="0"/>
              <a:t>. </a:t>
            </a:r>
          </a:p>
          <a:p>
            <a:r>
              <a:rPr lang="en-US" dirty="0"/>
              <a:t>In contrast, Monte Carlo errors vary as </a:t>
            </a:r>
            <a:r>
              <a:rPr lang="en-US" i="1" dirty="0"/>
              <a:t>n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2</a:t>
            </a:r>
            <a:r>
              <a:rPr lang="en-US" dirty="0"/>
              <a:t> independent of </a:t>
            </a:r>
            <a:r>
              <a:rPr lang="en-US" i="1" dirty="0"/>
              <a:t>d</a:t>
            </a:r>
            <a:r>
              <a:rPr lang="en-US" dirty="0"/>
              <a:t>. </a:t>
            </a:r>
          </a:p>
          <a:p>
            <a:r>
              <a:rPr lang="en-US" dirty="0"/>
              <a:t>Hence for large enough </a:t>
            </a:r>
            <a:r>
              <a:rPr lang="en-US" i="1" dirty="0"/>
              <a:t>d</a:t>
            </a:r>
            <a:r>
              <a:rPr lang="en-US" dirty="0"/>
              <a:t>, Monte Carlo integration methods will lead to smaller errors for the same choice of 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85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21251</TotalTime>
  <Words>5925</Words>
  <Application>Microsoft Office PowerPoint</Application>
  <PresentationFormat>On-screen Show (4:3)</PresentationFormat>
  <Paragraphs>383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Arial</vt:lpstr>
      <vt:lpstr>Calibri</vt:lpstr>
      <vt:lpstr>Cambria Math</vt:lpstr>
      <vt:lpstr>Office 主题​​</vt:lpstr>
      <vt:lpstr>Introduction to Computer Simulation of Physical Systems (Lecture 10) Numerical and Monte Carlo Methods (CONTINUED)</vt:lpstr>
      <vt:lpstr>Simple Monte Carlo Evaluation of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Multidimensional Integrals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Monte Carlo Error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Nonuniform Probability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Metropolis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 Estimates for Numerical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Yau Lun Felix Chong</cp:lastModifiedBy>
  <cp:revision>369</cp:revision>
  <dcterms:created xsi:type="dcterms:W3CDTF">2014-01-05T10:31:17Z</dcterms:created>
  <dcterms:modified xsi:type="dcterms:W3CDTF">2020-04-06T11:41:26Z</dcterms:modified>
</cp:coreProperties>
</file>